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267" r:id="rId5"/>
    <p:sldId id="257" r:id="rId6"/>
    <p:sldId id="258" r:id="rId7"/>
    <p:sldId id="313" r:id="rId8"/>
    <p:sldId id="292" r:id="rId9"/>
    <p:sldId id="269" r:id="rId10"/>
    <p:sldId id="287" r:id="rId11"/>
    <p:sldId id="266" r:id="rId12"/>
    <p:sldId id="265" r:id="rId13"/>
    <p:sldId id="300" r:id="rId14"/>
    <p:sldId id="305" r:id="rId15"/>
    <p:sldId id="307" r:id="rId16"/>
    <p:sldId id="310" r:id="rId17"/>
    <p:sldId id="312" r:id="rId18"/>
    <p:sldId id="306" r:id="rId19"/>
    <p:sldId id="298" r:id="rId20"/>
    <p:sldId id="296" r:id="rId21"/>
    <p:sldId id="31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4" userDrawn="1">
          <p15:clr>
            <a:srgbClr val="A4A3A4"/>
          </p15:clr>
        </p15:guide>
        <p15:guide id="2" pos="2880" userDrawn="1">
          <p15:clr>
            <a:srgbClr val="A4A3A4"/>
          </p15:clr>
        </p15:guide>
        <p15:guide id="3" orient="horz" pos="1272" userDrawn="1">
          <p15:clr>
            <a:srgbClr val="A4A3A4"/>
          </p15:clr>
        </p15:guide>
        <p15:guide id="4" pos="312" userDrawn="1">
          <p15:clr>
            <a:srgbClr val="A4A3A4"/>
          </p15:clr>
        </p15:guide>
        <p15:guide id="5" pos="5520" userDrawn="1">
          <p15:clr>
            <a:srgbClr val="A4A3A4"/>
          </p15:clr>
        </p15:guide>
        <p15:guide id="6" orient="horz" pos="1416" userDrawn="1">
          <p15:clr>
            <a:srgbClr val="A4A3A4"/>
          </p15:clr>
        </p15:guide>
        <p15:guide id="7" orient="horz" pos="3720" userDrawn="1">
          <p15:clr>
            <a:srgbClr val="A4A3A4"/>
          </p15:clr>
        </p15:guide>
        <p15:guide id="8" orient="horz" pos="2448" userDrawn="1">
          <p15:clr>
            <a:srgbClr val="A4A3A4"/>
          </p15:clr>
        </p15:guide>
        <p15:guide id="9" orient="horz" pos="273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Gerardi" initials="RG"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6A8382-311B-46C7-A384-7D4F2EC9C517}" v="3" dt="2023-02-14T14:38:22.723"/>
    <p1510:client id="{57D90780-FD62-7D87-4EC3-DED09E8C92A2}" v="1" dt="2023-01-13T15:38:11.578"/>
    <p1510:client id="{A0C0D29A-8A3C-BF86-70E6-9AA1473943EB}" v="1" dt="2023-01-18T18:49:56.221"/>
    <p1510:client id="{B934D19D-FFB3-4294-9092-61E2F26E71F8}" v="22" dt="2023-06-24T17:07:10.223"/>
    <p1510:client id="{C192FEB2-8D6B-45E9-BF0D-5B4189744898}" v="1" dt="2023-01-11T23:27:34.8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48" autoAdjust="0"/>
    <p:restoredTop sz="56673" autoAdjust="0"/>
  </p:normalViewPr>
  <p:slideViewPr>
    <p:cSldViewPr snapToGrid="0" showGuides="1">
      <p:cViewPr varScale="1">
        <p:scale>
          <a:sx n="60" d="100"/>
          <a:sy n="60" d="100"/>
        </p:scale>
        <p:origin x="1716" y="90"/>
      </p:cViewPr>
      <p:guideLst>
        <p:guide orient="horz" pos="864"/>
        <p:guide pos="2880"/>
        <p:guide orient="horz" pos="1272"/>
        <p:guide pos="312"/>
        <p:guide pos="5520"/>
        <p:guide orient="horz" pos="1416"/>
        <p:guide orient="horz" pos="3720"/>
        <p:guide orient="horz" pos="2448"/>
        <p:guide orient="horz" pos="2736"/>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rrell, Timothy M CIV (USA)" userId="S::timothy.m.merrell@uscg.mil::adc478d8-ca49-4c6c-b614-f5ce75cb132a" providerId="AD" clId="Web-{5F242DBE-8350-4E63-82F6-F37B9004174A}"/>
    <pc:docChg chg="modSld">
      <pc:chgData name="Merrell, Timothy M CIV (USA)" userId="S::timothy.m.merrell@uscg.mil::adc478d8-ca49-4c6c-b614-f5ce75cb132a" providerId="AD" clId="Web-{5F242DBE-8350-4E63-82F6-F37B9004174A}" dt="2021-11-02T17:45:09.030" v="71"/>
      <pc:docMkLst>
        <pc:docMk/>
      </pc:docMkLst>
      <pc:sldChg chg="modSp">
        <pc:chgData name="Merrell, Timothy M CIV (USA)" userId="S::timothy.m.merrell@uscg.mil::adc478d8-ca49-4c6c-b614-f5ce75cb132a" providerId="AD" clId="Web-{5F242DBE-8350-4E63-82F6-F37B9004174A}" dt="2021-11-02T17:42:24.085" v="53" actId="20577"/>
        <pc:sldMkLst>
          <pc:docMk/>
          <pc:sldMk cId="4256693908" sldId="265"/>
        </pc:sldMkLst>
        <pc:spChg chg="mod">
          <ac:chgData name="Merrell, Timothy M CIV (USA)" userId="S::timothy.m.merrell@uscg.mil::adc478d8-ca49-4c6c-b614-f5ce75cb132a" providerId="AD" clId="Web-{5F242DBE-8350-4E63-82F6-F37B9004174A}" dt="2021-11-02T17:42:24.085" v="53" actId="20577"/>
          <ac:spMkLst>
            <pc:docMk/>
            <pc:sldMk cId="4256693908" sldId="265"/>
            <ac:spMk id="6" creationId="{00000000-0000-0000-0000-000000000000}"/>
          </ac:spMkLst>
        </pc:spChg>
      </pc:sldChg>
      <pc:sldChg chg="modSp">
        <pc:chgData name="Merrell, Timothy M CIV (USA)" userId="S::timothy.m.merrell@uscg.mil::adc478d8-ca49-4c6c-b614-f5ce75cb132a" providerId="AD" clId="Web-{5F242DBE-8350-4E63-82F6-F37B9004174A}" dt="2021-11-02T17:42:40.070" v="56" actId="20577"/>
        <pc:sldMkLst>
          <pc:docMk/>
          <pc:sldMk cId="984374138" sldId="266"/>
        </pc:sldMkLst>
        <pc:spChg chg="mod">
          <ac:chgData name="Merrell, Timothy M CIV (USA)" userId="S::timothy.m.merrell@uscg.mil::adc478d8-ca49-4c6c-b614-f5ce75cb132a" providerId="AD" clId="Web-{5F242DBE-8350-4E63-82F6-F37B9004174A}" dt="2021-11-02T17:42:40.070" v="56" actId="20577"/>
          <ac:spMkLst>
            <pc:docMk/>
            <pc:sldMk cId="984374138" sldId="266"/>
            <ac:spMk id="8" creationId="{00000000-0000-0000-0000-000000000000}"/>
          </ac:spMkLst>
        </pc:spChg>
      </pc:sldChg>
      <pc:sldChg chg="addSp delSp modSp modNotes">
        <pc:chgData name="Merrell, Timothy M CIV (USA)" userId="S::timothy.m.merrell@uscg.mil::adc478d8-ca49-4c6c-b614-f5ce75cb132a" providerId="AD" clId="Web-{5F242DBE-8350-4E63-82F6-F37B9004174A}" dt="2021-11-02T17:43:03.977" v="62" actId="20577"/>
        <pc:sldMkLst>
          <pc:docMk/>
          <pc:sldMk cId="750417149" sldId="269"/>
        </pc:sldMkLst>
        <pc:spChg chg="mod">
          <ac:chgData name="Merrell, Timothy M CIV (USA)" userId="S::timothy.m.merrell@uscg.mil::adc478d8-ca49-4c6c-b614-f5ce75cb132a" providerId="AD" clId="Web-{5F242DBE-8350-4E63-82F6-F37B9004174A}" dt="2021-11-02T17:23:53.765" v="18" actId="1076"/>
          <ac:spMkLst>
            <pc:docMk/>
            <pc:sldMk cId="750417149" sldId="269"/>
            <ac:spMk id="2" creationId="{00000000-0000-0000-0000-000000000000}"/>
          </ac:spMkLst>
        </pc:spChg>
        <pc:spChg chg="del">
          <ac:chgData name="Merrell, Timothy M CIV (USA)" userId="S::timothy.m.merrell@uscg.mil::adc478d8-ca49-4c6c-b614-f5ce75cb132a" providerId="AD" clId="Web-{5F242DBE-8350-4E63-82F6-F37B9004174A}" dt="2021-11-02T17:24:06.625" v="20"/>
          <ac:spMkLst>
            <pc:docMk/>
            <pc:sldMk cId="750417149" sldId="269"/>
            <ac:spMk id="8" creationId="{00000000-0000-0000-0000-000000000000}"/>
          </ac:spMkLst>
        </pc:spChg>
        <pc:spChg chg="del">
          <ac:chgData name="Merrell, Timothy M CIV (USA)" userId="S::timothy.m.merrell@uscg.mil::adc478d8-ca49-4c6c-b614-f5ce75cb132a" providerId="AD" clId="Web-{5F242DBE-8350-4E63-82F6-F37B9004174A}" dt="2021-11-02T17:24:01.719" v="19"/>
          <ac:spMkLst>
            <pc:docMk/>
            <pc:sldMk cId="750417149" sldId="269"/>
            <ac:spMk id="9" creationId="{00000000-0000-0000-0000-000000000000}"/>
          </ac:spMkLst>
        </pc:spChg>
        <pc:spChg chg="mod">
          <ac:chgData name="Merrell, Timothy M CIV (USA)" userId="S::timothy.m.merrell@uscg.mil::adc478d8-ca49-4c6c-b614-f5ce75cb132a" providerId="AD" clId="Web-{5F242DBE-8350-4E63-82F6-F37B9004174A}" dt="2021-11-02T17:43:03.977" v="62" actId="20577"/>
          <ac:spMkLst>
            <pc:docMk/>
            <pc:sldMk cId="750417149" sldId="269"/>
            <ac:spMk id="11" creationId="{00000000-0000-0000-0000-000000000000}"/>
          </ac:spMkLst>
        </pc:spChg>
        <pc:spChg chg="mod">
          <ac:chgData name="Merrell, Timothy M CIV (USA)" userId="S::timothy.m.merrell@uscg.mil::adc478d8-ca49-4c6c-b614-f5ce75cb132a" providerId="AD" clId="Web-{5F242DBE-8350-4E63-82F6-F37B9004174A}" dt="2021-11-02T17:24:57.471" v="25" actId="20577"/>
          <ac:spMkLst>
            <pc:docMk/>
            <pc:sldMk cId="750417149" sldId="269"/>
            <ac:spMk id="7170" creationId="{00000000-0000-0000-0000-000000000000}"/>
          </ac:spMkLst>
        </pc:spChg>
        <pc:picChg chg="add del mod">
          <ac:chgData name="Merrell, Timothy M CIV (USA)" userId="S::timothy.m.merrell@uscg.mil::adc478d8-ca49-4c6c-b614-f5ce75cb132a" providerId="AD" clId="Web-{5F242DBE-8350-4E63-82F6-F37B9004174A}" dt="2021-11-02T17:24:18.501" v="22" actId="14100"/>
          <ac:picMkLst>
            <pc:docMk/>
            <pc:sldMk cId="750417149" sldId="269"/>
            <ac:picMk id="3" creationId="{DDBBF0A0-09C2-45BA-AFC7-86FCD9FC97A4}"/>
          </ac:picMkLst>
        </pc:picChg>
        <pc:picChg chg="del">
          <ac:chgData name="Merrell, Timothy M CIV (USA)" userId="S::timothy.m.merrell@uscg.mil::adc478d8-ca49-4c6c-b614-f5ce75cb132a" providerId="AD" clId="Web-{5F242DBE-8350-4E63-82F6-F37B9004174A}" dt="2021-11-02T17:22:35.042" v="10"/>
          <ac:picMkLst>
            <pc:docMk/>
            <pc:sldMk cId="750417149" sldId="269"/>
            <ac:picMk id="5" creationId="{B4A68B75-6062-42D8-92E0-9294B81734FA}"/>
          </ac:picMkLst>
        </pc:picChg>
      </pc:sldChg>
      <pc:sldChg chg="modSp">
        <pc:chgData name="Merrell, Timothy M CIV (USA)" userId="S::timothy.m.merrell@uscg.mil::adc478d8-ca49-4c6c-b614-f5ce75cb132a" providerId="AD" clId="Web-{5F242DBE-8350-4E63-82F6-F37B9004174A}" dt="2021-11-02T17:42:57.165" v="60" actId="20577"/>
        <pc:sldMkLst>
          <pc:docMk/>
          <pc:sldMk cId="1310615721" sldId="287"/>
        </pc:sldMkLst>
        <pc:spChg chg="mod">
          <ac:chgData name="Merrell, Timothy M CIV (USA)" userId="S::timothy.m.merrell@uscg.mil::adc478d8-ca49-4c6c-b614-f5ce75cb132a" providerId="AD" clId="Web-{5F242DBE-8350-4E63-82F6-F37B9004174A}" dt="2021-11-02T17:42:57.165" v="60" actId="20577"/>
          <ac:spMkLst>
            <pc:docMk/>
            <pc:sldMk cId="1310615721" sldId="287"/>
            <ac:spMk id="6" creationId="{00000000-0000-0000-0000-000000000000}"/>
          </ac:spMkLst>
        </pc:spChg>
      </pc:sldChg>
      <pc:sldChg chg="modSp">
        <pc:chgData name="Merrell, Timothy M CIV (USA)" userId="S::timothy.m.merrell@uscg.mil::adc478d8-ca49-4c6c-b614-f5ce75cb132a" providerId="AD" clId="Web-{5F242DBE-8350-4E63-82F6-F37B9004174A}" dt="2021-11-02T17:43:30.791" v="67" actId="20577"/>
        <pc:sldMkLst>
          <pc:docMk/>
          <pc:sldMk cId="486993654" sldId="292"/>
        </pc:sldMkLst>
        <pc:spChg chg="mod">
          <ac:chgData name="Merrell, Timothy M CIV (USA)" userId="S::timothy.m.merrell@uscg.mil::adc478d8-ca49-4c6c-b614-f5ce75cb132a" providerId="AD" clId="Web-{5F242DBE-8350-4E63-82F6-F37B9004174A}" dt="2021-11-02T17:43:30.791" v="67" actId="20577"/>
          <ac:spMkLst>
            <pc:docMk/>
            <pc:sldMk cId="486993654" sldId="292"/>
            <ac:spMk id="8" creationId="{00000000-0000-0000-0000-000000000000}"/>
          </ac:spMkLst>
        </pc:spChg>
      </pc:sldChg>
      <pc:sldChg chg="modSp">
        <pc:chgData name="Merrell, Timothy M CIV (USA)" userId="S::timothy.m.merrell@uscg.mil::adc478d8-ca49-4c6c-b614-f5ce75cb132a" providerId="AD" clId="Web-{5F242DBE-8350-4E63-82F6-F37B9004174A}" dt="2021-11-02T17:41:17.910" v="40" actId="20577"/>
        <pc:sldMkLst>
          <pc:docMk/>
          <pc:sldMk cId="3959524496" sldId="296"/>
        </pc:sldMkLst>
        <pc:spChg chg="mod">
          <ac:chgData name="Merrell, Timothy M CIV (USA)" userId="S::timothy.m.merrell@uscg.mil::adc478d8-ca49-4c6c-b614-f5ce75cb132a" providerId="AD" clId="Web-{5F242DBE-8350-4E63-82F6-F37B9004174A}" dt="2021-11-02T17:41:17.910" v="40" actId="20577"/>
          <ac:spMkLst>
            <pc:docMk/>
            <pc:sldMk cId="3959524496" sldId="296"/>
            <ac:spMk id="5" creationId="{00000000-0000-0000-0000-000000000000}"/>
          </ac:spMkLst>
        </pc:spChg>
      </pc:sldChg>
      <pc:sldChg chg="modSp">
        <pc:chgData name="Merrell, Timothy M CIV (USA)" userId="S::timothy.m.merrell@uscg.mil::adc478d8-ca49-4c6c-b614-f5ce75cb132a" providerId="AD" clId="Web-{5F242DBE-8350-4E63-82F6-F37B9004174A}" dt="2021-11-02T17:40:57.472" v="37" actId="20577"/>
        <pc:sldMkLst>
          <pc:docMk/>
          <pc:sldMk cId="4195059888" sldId="298"/>
        </pc:sldMkLst>
        <pc:spChg chg="mod">
          <ac:chgData name="Merrell, Timothy M CIV (USA)" userId="S::timothy.m.merrell@uscg.mil::adc478d8-ca49-4c6c-b614-f5ce75cb132a" providerId="AD" clId="Web-{5F242DBE-8350-4E63-82F6-F37B9004174A}" dt="2021-11-02T17:40:57.472" v="37" actId="20577"/>
          <ac:spMkLst>
            <pc:docMk/>
            <pc:sldMk cId="4195059888" sldId="298"/>
            <ac:spMk id="8" creationId="{00000000-0000-0000-0000-000000000000}"/>
          </ac:spMkLst>
        </pc:spChg>
      </pc:sldChg>
      <pc:sldChg chg="modSp">
        <pc:chgData name="Merrell, Timothy M CIV (USA)" userId="S::timothy.m.merrell@uscg.mil::adc478d8-ca49-4c6c-b614-f5ce75cb132a" providerId="AD" clId="Web-{5F242DBE-8350-4E63-82F6-F37B9004174A}" dt="2021-11-02T17:42:11.397" v="50" actId="20577"/>
        <pc:sldMkLst>
          <pc:docMk/>
          <pc:sldMk cId="3092196625" sldId="300"/>
        </pc:sldMkLst>
        <pc:spChg chg="mod">
          <ac:chgData name="Merrell, Timothy M CIV (USA)" userId="S::timothy.m.merrell@uscg.mil::adc478d8-ca49-4c6c-b614-f5ce75cb132a" providerId="AD" clId="Web-{5F242DBE-8350-4E63-82F6-F37B9004174A}" dt="2021-11-02T17:42:11.397" v="50" actId="20577"/>
          <ac:spMkLst>
            <pc:docMk/>
            <pc:sldMk cId="3092196625" sldId="300"/>
            <ac:spMk id="8" creationId="{00000000-0000-0000-0000-000000000000}"/>
          </ac:spMkLst>
        </pc:spChg>
      </pc:sldChg>
      <pc:sldChg chg="modSp modNotes">
        <pc:chgData name="Merrell, Timothy M CIV (USA)" userId="S::timothy.m.merrell@uscg.mil::adc478d8-ca49-4c6c-b614-f5ce75cb132a" providerId="AD" clId="Web-{5F242DBE-8350-4E63-82F6-F37B9004174A}" dt="2021-11-02T17:42:06.209" v="46" actId="20577"/>
        <pc:sldMkLst>
          <pc:docMk/>
          <pc:sldMk cId="1373671185" sldId="305"/>
        </pc:sldMkLst>
        <pc:spChg chg="mod">
          <ac:chgData name="Merrell, Timothy M CIV (USA)" userId="S::timothy.m.merrell@uscg.mil::adc478d8-ca49-4c6c-b614-f5ce75cb132a" providerId="AD" clId="Web-{5F242DBE-8350-4E63-82F6-F37B9004174A}" dt="2021-11-02T17:42:06.209" v="46" actId="20577"/>
          <ac:spMkLst>
            <pc:docMk/>
            <pc:sldMk cId="1373671185" sldId="305"/>
            <ac:spMk id="8" creationId="{00000000-0000-0000-0000-000000000000}"/>
          </ac:spMkLst>
        </pc:spChg>
      </pc:sldChg>
      <pc:sldChg chg="modSp">
        <pc:chgData name="Merrell, Timothy M CIV (USA)" userId="S::timothy.m.merrell@uscg.mil::adc478d8-ca49-4c6c-b614-f5ce75cb132a" providerId="AD" clId="Web-{5F242DBE-8350-4E63-82F6-F37B9004174A}" dt="2021-11-02T17:15:32.475" v="9" actId="20577"/>
        <pc:sldMkLst>
          <pc:docMk/>
          <pc:sldMk cId="3245065117" sldId="306"/>
        </pc:sldMkLst>
        <pc:spChg chg="mod">
          <ac:chgData name="Merrell, Timothy M CIV (USA)" userId="S::timothy.m.merrell@uscg.mil::adc478d8-ca49-4c6c-b614-f5ce75cb132a" providerId="AD" clId="Web-{5F242DBE-8350-4E63-82F6-F37B9004174A}" dt="2021-11-02T17:15:32.475" v="9" actId="20577"/>
          <ac:spMkLst>
            <pc:docMk/>
            <pc:sldMk cId="3245065117" sldId="306"/>
            <ac:spMk id="11" creationId="{00000000-0000-0000-0000-000000000000}"/>
          </ac:spMkLst>
        </pc:spChg>
      </pc:sldChg>
      <pc:sldChg chg="modSp">
        <pc:chgData name="Merrell, Timothy M CIV (USA)" userId="S::timothy.m.merrell@uscg.mil::adc478d8-ca49-4c6c-b614-f5ce75cb132a" providerId="AD" clId="Web-{5F242DBE-8350-4E63-82F6-F37B9004174A}" dt="2021-11-02T17:15:03.770" v="5" actId="20577"/>
        <pc:sldMkLst>
          <pc:docMk/>
          <pc:sldMk cId="2885356044" sldId="312"/>
        </pc:sldMkLst>
        <pc:spChg chg="mod">
          <ac:chgData name="Merrell, Timothy M CIV (USA)" userId="S::timothy.m.merrell@uscg.mil::adc478d8-ca49-4c6c-b614-f5ce75cb132a" providerId="AD" clId="Web-{5F242DBE-8350-4E63-82F6-F37B9004174A}" dt="2021-11-02T17:15:03.770" v="5" actId="20577"/>
          <ac:spMkLst>
            <pc:docMk/>
            <pc:sldMk cId="2885356044" sldId="312"/>
            <ac:spMk id="8" creationId="{00000000-0000-0000-0000-000000000000}"/>
          </ac:spMkLst>
        </pc:spChg>
      </pc:sldChg>
      <pc:sldChg chg="modSp modNotes">
        <pc:chgData name="Merrell, Timothy M CIV (USA)" userId="S::timothy.m.merrell@uscg.mil::adc478d8-ca49-4c6c-b614-f5ce75cb132a" providerId="AD" clId="Web-{5F242DBE-8350-4E63-82F6-F37B9004174A}" dt="2021-11-02T17:45:09.030" v="71"/>
        <pc:sldMkLst>
          <pc:docMk/>
          <pc:sldMk cId="3096658975" sldId="313"/>
        </pc:sldMkLst>
        <pc:spChg chg="mod">
          <ac:chgData name="Merrell, Timothy M CIV (USA)" userId="S::timothy.m.merrell@uscg.mil::adc478d8-ca49-4c6c-b614-f5ce75cb132a" providerId="AD" clId="Web-{5F242DBE-8350-4E63-82F6-F37B9004174A}" dt="2021-11-02T17:44:55.014" v="70" actId="20577"/>
          <ac:spMkLst>
            <pc:docMk/>
            <pc:sldMk cId="3096658975" sldId="313"/>
            <ac:spMk id="32" creationId="{00000000-0000-0000-0000-000000000000}"/>
          </ac:spMkLst>
        </pc:spChg>
      </pc:sldChg>
    </pc:docChg>
  </pc:docChgLst>
  <pc:docChgLst>
    <pc:chgData name="Atadero, Robert M CIV USCG BASE KETCHIKAN (USA)" userId="S::robert.m.atadero@uscg.mil::9c1efb8d-19bc-415a-926c-9be5193b770c" providerId="AD" clId="Web-{57D90780-FD62-7D87-4EC3-DED09E8C92A2}"/>
    <pc:docChg chg="sldOrd">
      <pc:chgData name="Atadero, Robert M CIV USCG BASE KETCHIKAN (USA)" userId="S::robert.m.atadero@uscg.mil::9c1efb8d-19bc-415a-926c-9be5193b770c" providerId="AD" clId="Web-{57D90780-FD62-7D87-4EC3-DED09E8C92A2}" dt="2023-01-13T15:38:11.578" v="0"/>
      <pc:docMkLst>
        <pc:docMk/>
      </pc:docMkLst>
      <pc:sldChg chg="ord">
        <pc:chgData name="Atadero, Robert M CIV USCG BASE KETCHIKAN (USA)" userId="S::robert.m.atadero@uscg.mil::9c1efb8d-19bc-415a-926c-9be5193b770c" providerId="AD" clId="Web-{57D90780-FD62-7D87-4EC3-DED09E8C92A2}" dt="2023-01-13T15:38:11.578" v="0"/>
        <pc:sldMkLst>
          <pc:docMk/>
          <pc:sldMk cId="1719702093" sldId="267"/>
        </pc:sldMkLst>
      </pc:sldChg>
    </pc:docChg>
  </pc:docChgLst>
  <pc:docChgLst>
    <pc:chgData clId="Web-{C192FEB2-8D6B-45E9-BF0D-5B4189744898}"/>
    <pc:docChg chg="sldOrd">
      <pc:chgData name="" userId="" providerId="" clId="Web-{C192FEB2-8D6B-45E9-BF0D-5B4189744898}" dt="2023-01-11T23:27:34.892" v="0"/>
      <pc:docMkLst>
        <pc:docMk/>
      </pc:docMkLst>
      <pc:sldChg chg="ord">
        <pc:chgData name="" userId="" providerId="" clId="Web-{C192FEB2-8D6B-45E9-BF0D-5B4189744898}" dt="2023-01-11T23:27:34.892" v="0"/>
        <pc:sldMkLst>
          <pc:docMk/>
          <pc:sldMk cId="1719702093" sldId="267"/>
        </pc:sldMkLst>
      </pc:sldChg>
    </pc:docChg>
  </pc:docChgLst>
  <pc:docChgLst>
    <pc:chgData name="Merrell, Timothy M CIV (USA)" userId="S::timothy.m.merrell@uscg.mil::adc478d8-ca49-4c6c-b614-f5ce75cb132a" providerId="AD" clId="Web-{D4947052-21EC-4E63-8E70-1D2B57B5F89B}"/>
    <pc:docChg chg="modSld">
      <pc:chgData name="Merrell, Timothy M CIV (USA)" userId="S::timothy.m.merrell@uscg.mil::adc478d8-ca49-4c6c-b614-f5ce75cb132a" providerId="AD" clId="Web-{D4947052-21EC-4E63-8E70-1D2B57B5F89B}" dt="2022-09-28T17:02:28.910" v="0"/>
      <pc:docMkLst>
        <pc:docMk/>
      </pc:docMkLst>
      <pc:sldChg chg="addSp">
        <pc:chgData name="Merrell, Timothy M CIV (USA)" userId="S::timothy.m.merrell@uscg.mil::adc478d8-ca49-4c6c-b614-f5ce75cb132a" providerId="AD" clId="Web-{D4947052-21EC-4E63-8E70-1D2B57B5F89B}" dt="2022-09-28T17:02:28.910" v="0"/>
        <pc:sldMkLst>
          <pc:docMk/>
          <pc:sldMk cId="3959524496" sldId="296"/>
        </pc:sldMkLst>
        <pc:spChg chg="add">
          <ac:chgData name="Merrell, Timothy M CIV (USA)" userId="S::timothy.m.merrell@uscg.mil::adc478d8-ca49-4c6c-b614-f5ce75cb132a" providerId="AD" clId="Web-{D4947052-21EC-4E63-8E70-1D2B57B5F89B}" dt="2022-09-28T17:02:28.910" v="0"/>
          <ac:spMkLst>
            <pc:docMk/>
            <pc:sldMk cId="3959524496" sldId="296"/>
            <ac:spMk id="3" creationId="{974CEC96-47D5-4208-F94D-43B9794D3CC9}"/>
          </ac:spMkLst>
        </pc:spChg>
      </pc:sldChg>
    </pc:docChg>
  </pc:docChgLst>
  <pc:docChgLst>
    <pc:chgData name="Merrell, Timothy M CIV (USA)" userId="S::timothy.m.merrell@uscg.mil::adc478d8-ca49-4c6c-b614-f5ce75cb132a" providerId="AD" clId="Web-{861B726C-B8B7-410A-8908-A029FAFC73E4}"/>
    <pc:docChg chg="addSld delSld">
      <pc:chgData name="Merrell, Timothy M CIV (USA)" userId="S::timothy.m.merrell@uscg.mil::adc478d8-ca49-4c6c-b614-f5ce75cb132a" providerId="AD" clId="Web-{861B726C-B8B7-410A-8908-A029FAFC73E4}" dt="2022-11-28T19:38:58.029" v="1"/>
      <pc:docMkLst>
        <pc:docMk/>
      </pc:docMkLst>
      <pc:sldChg chg="new del">
        <pc:chgData name="Merrell, Timothy M CIV (USA)" userId="S::timothy.m.merrell@uscg.mil::adc478d8-ca49-4c6c-b614-f5ce75cb132a" providerId="AD" clId="Web-{861B726C-B8B7-410A-8908-A029FAFC73E4}" dt="2022-11-28T19:38:58.029" v="1"/>
        <pc:sldMkLst>
          <pc:docMk/>
          <pc:sldMk cId="1120298198" sldId="315"/>
        </pc:sldMkLst>
      </pc:sldChg>
    </pc:docChg>
  </pc:docChgLst>
  <pc:docChgLst>
    <pc:chgData name="Merrell, Timothy M CIV (USA)" userId="S::timothy.m.merrell@uscg.mil::adc478d8-ca49-4c6c-b614-f5ce75cb132a" providerId="AD" clId="Web-{D5FAA306-D07A-4DB4-871C-D647996037BE}"/>
    <pc:docChg chg="modSld">
      <pc:chgData name="Merrell, Timothy M CIV (USA)" userId="S::timothy.m.merrell@uscg.mil::adc478d8-ca49-4c6c-b614-f5ce75cb132a" providerId="AD" clId="Web-{D5FAA306-D07A-4DB4-871C-D647996037BE}" dt="2022-11-07T16:16:02.737" v="0"/>
      <pc:docMkLst>
        <pc:docMk/>
      </pc:docMkLst>
      <pc:sldChg chg="modNotes">
        <pc:chgData name="Merrell, Timothy M CIV (USA)" userId="S::timothy.m.merrell@uscg.mil::adc478d8-ca49-4c6c-b614-f5ce75cb132a" providerId="AD" clId="Web-{D5FAA306-D07A-4DB4-871C-D647996037BE}" dt="2022-11-07T16:16:02.737" v="0"/>
        <pc:sldMkLst>
          <pc:docMk/>
          <pc:sldMk cId="1662990674" sldId="314"/>
        </pc:sldMkLst>
      </pc:sldChg>
    </pc:docChg>
  </pc:docChgLst>
  <pc:docChgLst>
    <pc:chgData name="Bellinger, Gordon H III SCPO USCG MSU PORT ARTHUR (USA)" userId="S::gordon.h.bellinger@uscg.mil::5865d41a-e1a5-4478-9f68-ce70cb8e16c9" providerId="AD" clId="Web-{B934D19D-FFB3-4294-9092-61E2F26E71F8}"/>
    <pc:docChg chg="modSld">
      <pc:chgData name="Bellinger, Gordon H III SCPO USCG MSU PORT ARTHUR (USA)" userId="S::gordon.h.bellinger@uscg.mil::5865d41a-e1a5-4478-9f68-ce70cb8e16c9" providerId="AD" clId="Web-{B934D19D-FFB3-4294-9092-61E2F26E71F8}" dt="2023-06-24T17:07:04.144" v="19"/>
      <pc:docMkLst>
        <pc:docMk/>
      </pc:docMkLst>
      <pc:sldChg chg="modSp">
        <pc:chgData name="Bellinger, Gordon H III SCPO USCG MSU PORT ARTHUR (USA)" userId="S::gordon.h.bellinger@uscg.mil::5865d41a-e1a5-4478-9f68-ce70cb8e16c9" providerId="AD" clId="Web-{B934D19D-FFB3-4294-9092-61E2F26E71F8}" dt="2023-06-24T17:07:04.144" v="19"/>
        <pc:sldMkLst>
          <pc:docMk/>
          <pc:sldMk cId="2885356044" sldId="312"/>
        </pc:sldMkLst>
        <pc:graphicFrameChg chg="mod modGraphic">
          <ac:chgData name="Bellinger, Gordon H III SCPO USCG MSU PORT ARTHUR (USA)" userId="S::gordon.h.bellinger@uscg.mil::5865d41a-e1a5-4478-9f68-ce70cb8e16c9" providerId="AD" clId="Web-{B934D19D-FFB3-4294-9092-61E2F26E71F8}" dt="2023-06-24T17:07:04.144" v="19"/>
          <ac:graphicFrameMkLst>
            <pc:docMk/>
            <pc:sldMk cId="2885356044" sldId="312"/>
            <ac:graphicFrameMk id="5" creationId="{00000000-0000-0000-0000-000000000000}"/>
          </ac:graphicFrameMkLst>
        </pc:graphicFrameChg>
      </pc:sldChg>
    </pc:docChg>
  </pc:docChgLst>
  <pc:docChgLst>
    <pc:chgData name="Merrell, Timothy M CIV (USA)" userId="S::timothy.m.merrell@uscg.mil::adc478d8-ca49-4c6c-b614-f5ce75cb132a" providerId="AD" clId="Web-{3A6A8382-311B-46C7-A384-7D4F2EC9C517}"/>
    <pc:docChg chg="modSld">
      <pc:chgData name="Merrell, Timothy M CIV (USA)" userId="S::timothy.m.merrell@uscg.mil::adc478d8-ca49-4c6c-b614-f5ce75cb132a" providerId="AD" clId="Web-{3A6A8382-311B-46C7-A384-7D4F2EC9C517}" dt="2023-02-14T14:38:22.723" v="2" actId="1076"/>
      <pc:docMkLst>
        <pc:docMk/>
      </pc:docMkLst>
      <pc:sldChg chg="delSp modSp">
        <pc:chgData name="Merrell, Timothy M CIV (USA)" userId="S::timothy.m.merrell@uscg.mil::adc478d8-ca49-4c6c-b614-f5ce75cb132a" providerId="AD" clId="Web-{3A6A8382-311B-46C7-A384-7D4F2EC9C517}" dt="2023-02-14T14:38:22.723" v="2" actId="1076"/>
        <pc:sldMkLst>
          <pc:docMk/>
          <pc:sldMk cId="1719702093" sldId="267"/>
        </pc:sldMkLst>
        <pc:grpChg chg="mod">
          <ac:chgData name="Merrell, Timothy M CIV (USA)" userId="S::timothy.m.merrell@uscg.mil::adc478d8-ca49-4c6c-b614-f5ce75cb132a" providerId="AD" clId="Web-{3A6A8382-311B-46C7-A384-7D4F2EC9C517}" dt="2023-02-14T14:38:22.723" v="2" actId="1076"/>
          <ac:grpSpMkLst>
            <pc:docMk/>
            <pc:sldMk cId="1719702093" sldId="267"/>
            <ac:grpSpMk id="4" creationId="{00000000-0000-0000-0000-000000000000}"/>
          </ac:grpSpMkLst>
        </pc:grpChg>
        <pc:picChg chg="del">
          <ac:chgData name="Merrell, Timothy M CIV (USA)" userId="S::timothy.m.merrell@uscg.mil::adc478d8-ca49-4c6c-b614-f5ce75cb132a" providerId="AD" clId="Web-{3A6A8382-311B-46C7-A384-7D4F2EC9C517}" dt="2023-02-14T14:38:15.364" v="1"/>
          <ac:picMkLst>
            <pc:docMk/>
            <pc:sldMk cId="1719702093" sldId="267"/>
            <ac:picMk id="6" creationId="{00000000-0000-0000-0000-000000000000}"/>
          </ac:picMkLst>
        </pc:picChg>
      </pc:sldChg>
    </pc:docChg>
  </pc:docChgLst>
  <pc:docChgLst>
    <pc:chgData name="Atadero, Robert M CIV USCG BASE KETCHIKAN (USA)" userId="S::robert.m.atadero@uscg.mil::9c1efb8d-19bc-415a-926c-9be5193b770c" providerId="AD" clId="Web-{A0C0D29A-8A3C-BF86-70E6-9AA1473943EB}"/>
    <pc:docChg chg="modSld">
      <pc:chgData name="Atadero, Robert M CIV USCG BASE KETCHIKAN (USA)" userId="S::robert.m.atadero@uscg.mil::9c1efb8d-19bc-415a-926c-9be5193b770c" providerId="AD" clId="Web-{A0C0D29A-8A3C-BF86-70E6-9AA1473943EB}" dt="2023-01-18T18:49:56.221" v="0" actId="20577"/>
      <pc:docMkLst>
        <pc:docMk/>
      </pc:docMkLst>
      <pc:sldChg chg="modSp">
        <pc:chgData name="Atadero, Robert M CIV USCG BASE KETCHIKAN (USA)" userId="S::robert.m.atadero@uscg.mil::9c1efb8d-19bc-415a-926c-9be5193b770c" providerId="AD" clId="Web-{A0C0D29A-8A3C-BF86-70E6-9AA1473943EB}" dt="2023-01-18T18:49:56.221" v="0" actId="20577"/>
        <pc:sldMkLst>
          <pc:docMk/>
          <pc:sldMk cId="1662990674" sldId="314"/>
        </pc:sldMkLst>
        <pc:spChg chg="mod">
          <ac:chgData name="Atadero, Robert M CIV USCG BASE KETCHIKAN (USA)" userId="S::robert.m.atadero@uscg.mil::9c1efb8d-19bc-415a-926c-9be5193b770c" providerId="AD" clId="Web-{A0C0D29A-8A3C-BF86-70E6-9AA1473943EB}" dt="2023-01-18T18:49:56.221" v="0" actId="20577"/>
          <ac:spMkLst>
            <pc:docMk/>
            <pc:sldMk cId="1662990674" sldId="314"/>
            <ac:spMk id="3" creationId="{00000000-0000-0000-0000-000000000000}"/>
          </ac:spMkLst>
        </pc:spChg>
      </pc:sldChg>
    </pc:docChg>
  </pc:docChgLst>
  <pc:docChgLst>
    <pc:chgData name="Merrell, Timothy M CIV (USA)" userId="S::timothy.m.merrell@uscg.mil::adc478d8-ca49-4c6c-b614-f5ce75cb132a" providerId="AD" clId="Web-{6C1A43FA-B24E-4397-9F3A-AEEBF43EE729}"/>
    <pc:docChg chg="modSld">
      <pc:chgData name="Merrell, Timothy M CIV (USA)" userId="S::timothy.m.merrell@uscg.mil::adc478d8-ca49-4c6c-b614-f5ce75cb132a" providerId="AD" clId="Web-{6C1A43FA-B24E-4397-9F3A-AEEBF43EE729}" dt="2021-11-02T18:38:11.639" v="19" actId="20577"/>
      <pc:docMkLst>
        <pc:docMk/>
      </pc:docMkLst>
      <pc:sldChg chg="modSp">
        <pc:chgData name="Merrell, Timothy M CIV (USA)" userId="S::timothy.m.merrell@uscg.mil::adc478d8-ca49-4c6c-b614-f5ce75cb132a" providerId="AD" clId="Web-{6C1A43FA-B24E-4397-9F3A-AEEBF43EE729}" dt="2021-11-02T18:37:22.918" v="10" actId="20577"/>
        <pc:sldMkLst>
          <pc:docMk/>
          <pc:sldMk cId="3040125554" sldId="307"/>
        </pc:sldMkLst>
        <pc:spChg chg="mod">
          <ac:chgData name="Merrell, Timothy M CIV (USA)" userId="S::timothy.m.merrell@uscg.mil::adc478d8-ca49-4c6c-b614-f5ce75cb132a" providerId="AD" clId="Web-{6C1A43FA-B24E-4397-9F3A-AEEBF43EE729}" dt="2021-11-02T18:37:22.918" v="10" actId="20577"/>
          <ac:spMkLst>
            <pc:docMk/>
            <pc:sldMk cId="3040125554" sldId="307"/>
            <ac:spMk id="6" creationId="{00000000-0000-0000-0000-000000000000}"/>
          </ac:spMkLst>
        </pc:spChg>
      </pc:sldChg>
      <pc:sldChg chg="modSp">
        <pc:chgData name="Merrell, Timothy M CIV (USA)" userId="S::timothy.m.merrell@uscg.mil::adc478d8-ca49-4c6c-b614-f5ce75cb132a" providerId="AD" clId="Web-{6C1A43FA-B24E-4397-9F3A-AEEBF43EE729}" dt="2021-11-02T18:38:11.639" v="19" actId="20577"/>
        <pc:sldMkLst>
          <pc:docMk/>
          <pc:sldMk cId="2578250058" sldId="310"/>
        </pc:sldMkLst>
        <pc:spChg chg="mod">
          <ac:chgData name="Merrell, Timothy M CIV (USA)" userId="S::timothy.m.merrell@uscg.mil::adc478d8-ca49-4c6c-b614-f5ce75cb132a" providerId="AD" clId="Web-{6C1A43FA-B24E-4397-9F3A-AEEBF43EE729}" dt="2021-11-02T18:38:11.639" v="19" actId="20577"/>
          <ac:spMkLst>
            <pc:docMk/>
            <pc:sldMk cId="2578250058" sldId="310"/>
            <ac:spMk id="8" creationId="{00000000-0000-0000-0000-000000000000}"/>
          </ac:spMkLst>
        </pc:spChg>
      </pc:sldChg>
    </pc:docChg>
  </pc:docChgLst>
  <pc:docChgLst>
    <pc:chgData name="Merrell, Timothy M CIV (USA)" userId="S::timothy.m.merrell@uscg.mil::adc478d8-ca49-4c6c-b614-f5ce75cb132a" providerId="AD" clId="Web-{88E6FE8E-C537-485A-AB84-712D353C2011}"/>
    <pc:docChg chg="modSld">
      <pc:chgData name="Merrell, Timothy M CIV (USA)" userId="S::timothy.m.merrell@uscg.mil::adc478d8-ca49-4c6c-b614-f5ce75cb132a" providerId="AD" clId="Web-{88E6FE8E-C537-485A-AB84-712D353C2011}" dt="2022-02-19T17:37:52.407" v="0" actId="1076"/>
      <pc:docMkLst>
        <pc:docMk/>
      </pc:docMkLst>
      <pc:sldChg chg="modSp">
        <pc:chgData name="Merrell, Timothy M CIV (USA)" userId="S::timothy.m.merrell@uscg.mil::adc478d8-ca49-4c6c-b614-f5ce75cb132a" providerId="AD" clId="Web-{88E6FE8E-C537-485A-AB84-712D353C2011}" dt="2022-02-19T17:37:52.407" v="0" actId="1076"/>
        <pc:sldMkLst>
          <pc:docMk/>
          <pc:sldMk cId="1662990674" sldId="314"/>
        </pc:sldMkLst>
        <pc:spChg chg="mod">
          <ac:chgData name="Merrell, Timothy M CIV (USA)" userId="S::timothy.m.merrell@uscg.mil::adc478d8-ca49-4c6c-b614-f5ce75cb132a" providerId="AD" clId="Web-{88E6FE8E-C537-485A-AB84-712D353C2011}" dt="2022-02-19T17:37:52.407" v="0" actId="1076"/>
          <ac:spMkLst>
            <pc:docMk/>
            <pc:sldMk cId="1662990674" sldId="314"/>
            <ac:spMk id="15" creationId="{00000000-0000-0000-0000-000000000000}"/>
          </ac:spMkLst>
        </pc:spChg>
      </pc:sldChg>
    </pc:docChg>
  </pc:docChgLst>
  <pc:docChgLst>
    <pc:chgData name="ABBATE-LOSOLE, RICHALYN'NICOLE Nohealani (HSC) PO1 USCG TRACEN PETALUMA (USA)" userId="S::richalynnicole.n.abbate-losole@uscg.mil::ad9584cd-ba0b-45e3-81eb-a2c7e8b6e317" providerId="AD" clId="Web-{858CDCB9-8C39-4F22-836C-BA91ACF3D141}"/>
    <pc:docChg chg="modSld">
      <pc:chgData name="ABBATE-LOSOLE, RICHALYN'NICOLE Nohealani (HSC) PO1 USCG TRACEN PETALUMA (USA)" userId="S::richalynnicole.n.abbate-losole@uscg.mil::ad9584cd-ba0b-45e3-81eb-a2c7e8b6e317" providerId="AD" clId="Web-{858CDCB9-8C39-4F22-836C-BA91ACF3D141}" dt="2023-06-14T17:41:11.354" v="0"/>
      <pc:docMkLst>
        <pc:docMk/>
      </pc:docMkLst>
      <pc:sldChg chg="modNotes">
        <pc:chgData name="ABBATE-LOSOLE, RICHALYN'NICOLE Nohealani (HSC) PO1 USCG TRACEN PETALUMA (USA)" userId="S::richalynnicole.n.abbate-losole@uscg.mil::ad9584cd-ba0b-45e3-81eb-a2c7e8b6e317" providerId="AD" clId="Web-{858CDCB9-8C39-4F22-836C-BA91ACF3D141}" dt="2023-06-14T17:41:11.354" v="0"/>
        <pc:sldMkLst>
          <pc:docMk/>
          <pc:sldMk cId="750417149" sldId="269"/>
        </pc:sldMkLst>
      </pc:sldChg>
    </pc:docChg>
  </pc:docChgLst>
  <pc:docChgLst>
    <pc:chgData name="Atadero, Robert M CIV USCG BASE KETCHIKAN (USA)" userId="9c1efb8d-19bc-415a-926c-9be5193b770c" providerId="ADAL" clId="{5AE45CBA-72E5-48B9-8EE9-1E997268548F}"/>
    <pc:docChg chg="modSld sldOrd">
      <pc:chgData name="Atadero, Robert M CIV USCG BASE KETCHIKAN (USA)" userId="9c1efb8d-19bc-415a-926c-9be5193b770c" providerId="ADAL" clId="{5AE45CBA-72E5-48B9-8EE9-1E997268548F}" dt="2023-01-11T00:58:45.324" v="1"/>
      <pc:docMkLst>
        <pc:docMk/>
      </pc:docMkLst>
      <pc:sldChg chg="ord">
        <pc:chgData name="Atadero, Robert M CIV USCG BASE KETCHIKAN (USA)" userId="9c1efb8d-19bc-415a-926c-9be5193b770c" providerId="ADAL" clId="{5AE45CBA-72E5-48B9-8EE9-1E997268548F}" dt="2023-01-11T00:58:45.324" v="1"/>
        <pc:sldMkLst>
          <pc:docMk/>
          <pc:sldMk cId="1719702093" sldId="26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9D3DC3-4999-4973-A19A-2D12438B5B7C}" type="datetimeFigureOut">
              <a:rPr lang="en-US" smtClean="0"/>
              <a:t>6/24/2023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66B165-CC19-440F-9F42-F2DC366D61F1}" type="slidenum">
              <a:rPr lang="en-US" smtClean="0"/>
              <a:t>‹#›</a:t>
            </a:fld>
            <a:endParaRPr lang="en-US"/>
          </a:p>
        </p:txBody>
      </p:sp>
    </p:spTree>
    <p:extLst>
      <p:ext uri="{BB962C8B-B14F-4D97-AF65-F5344CB8AC3E}">
        <p14:creationId xmlns:p14="http://schemas.microsoft.com/office/powerpoint/2010/main" val="587608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hprc-online.or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lvl="0" eaLnBrk="1" hangingPunct="1">
              <a:lnSpc>
                <a:spcPct val="100000"/>
              </a:lnSpc>
              <a:spcBef>
                <a:spcPts val="0"/>
              </a:spcBef>
              <a:spcAft>
                <a:spcPts val="0"/>
              </a:spcAft>
            </a:pPr>
            <a:r>
              <a:rPr lang="en-US" b="1" u="sng" dirty="0"/>
              <a:t>Experiential: Mindful Practice</a:t>
            </a:r>
            <a:endParaRPr lang="en-US" b="1" u="sng" baseline="0" dirty="0"/>
          </a:p>
          <a:p>
            <a:pPr lvl="0" eaLnBrk="1" hangingPunct="1">
              <a:lnSpc>
                <a:spcPct val="100000"/>
              </a:lnSpc>
              <a:spcBef>
                <a:spcPts val="0"/>
              </a:spcBef>
              <a:spcAft>
                <a:spcPts val="0"/>
              </a:spcAft>
            </a:pPr>
            <a:endParaRPr lang="en-US" b="1" u="sng" dirty="0"/>
          </a:p>
          <a:p>
            <a:pPr lvl="0" eaLnBrk="1" hangingPunct="1">
              <a:lnSpc>
                <a:spcPct val="100000"/>
              </a:lnSpc>
              <a:spcBef>
                <a:spcPts val="0"/>
              </a:spcBef>
              <a:spcAft>
                <a:spcPts val="0"/>
              </a:spcAft>
            </a:pPr>
            <a:endParaRPr lang="en-US" sz="1200" b="0" u="none" baseline="0" dirty="0">
              <a:latin typeface="+mn-lt"/>
            </a:endParaRPr>
          </a:p>
        </p:txBody>
      </p:sp>
      <p:sp>
        <p:nvSpPr>
          <p:cNvPr id="2" name="Slide Number Placeholder 1"/>
          <p:cNvSpPr>
            <a:spLocks noGrp="1"/>
          </p:cNvSpPr>
          <p:nvPr>
            <p:ph type="sldNum" sz="quarter" idx="10"/>
          </p:nvPr>
        </p:nvSpPr>
        <p:spPr/>
        <p:txBody>
          <a:bodyPr/>
          <a:lstStyle/>
          <a:p>
            <a:fld id="{2B34DC63-3C42-4748-AEA2-132E7F4F322E}"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072982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10</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z="1200" b="1" u="sng" kern="1200" dirty="0">
                <a:solidFill>
                  <a:schemeClr val="tx1"/>
                </a:solidFill>
                <a:effectLst/>
                <a:latin typeface="+mn-lt"/>
                <a:ea typeface="+mn-ea"/>
                <a:cs typeface="+mn-cs"/>
              </a:rPr>
              <a:t>Sleep in the Digital Age</a:t>
            </a:r>
          </a:p>
          <a:p>
            <a:endParaRPr lang="en-US" sz="1200" b="1" u="sng"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Discussion Questions: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-Is technology getting in the way of you getting sleep?</a:t>
            </a:r>
          </a:p>
          <a:p>
            <a:r>
              <a:rPr lang="en-US" sz="1200" kern="1200" dirty="0">
                <a:solidFill>
                  <a:schemeClr val="tx1"/>
                </a:solidFill>
                <a:effectLst/>
                <a:latin typeface="+mn-lt"/>
                <a:ea typeface="+mn-ea"/>
                <a:cs typeface="+mn-cs"/>
              </a:rPr>
              <a:t>-How does technology affect your sleep?</a:t>
            </a:r>
          </a:p>
          <a:p>
            <a:r>
              <a:rPr lang="en-US" sz="1200" kern="1200" dirty="0">
                <a:solidFill>
                  <a:schemeClr val="tx1"/>
                </a:solidFill>
                <a:effectLst/>
                <a:latin typeface="+mn-lt"/>
                <a:ea typeface="+mn-ea"/>
                <a:cs typeface="+mn-cs"/>
              </a:rPr>
              <a:t>-Do you fall asleep with your phone/tablet/laptop?</a:t>
            </a:r>
          </a:p>
          <a:p>
            <a:r>
              <a:rPr lang="en-US" sz="1200" kern="1200" dirty="0">
                <a:solidFill>
                  <a:schemeClr val="tx1"/>
                </a:solidFill>
                <a:effectLst/>
                <a:latin typeface="+mn-lt"/>
                <a:ea typeface="+mn-ea"/>
                <a:cs typeface="+mn-cs"/>
              </a:rPr>
              <a:t>-Do you keep your phone/tablet ringer on throughout the night?</a:t>
            </a:r>
          </a:p>
          <a:p>
            <a:r>
              <a:rPr lang="en-US" sz="1200" kern="1200" dirty="0">
                <a:solidFill>
                  <a:schemeClr val="tx1"/>
                </a:solidFill>
                <a:effectLst/>
                <a:latin typeface="+mn-lt"/>
                <a:ea typeface="+mn-ea"/>
                <a:cs typeface="+mn-cs"/>
              </a:rPr>
              <a:t>-Do you answer texts or calls in the middle of the night?</a:t>
            </a:r>
          </a:p>
          <a:p>
            <a:r>
              <a:rPr lang="en-US" sz="1200" kern="1200" dirty="0">
                <a:solidFill>
                  <a:schemeClr val="tx1"/>
                </a:solidFill>
                <a:effectLst/>
                <a:latin typeface="+mn-lt"/>
                <a:ea typeface="+mn-ea"/>
                <a:cs typeface="+mn-cs"/>
              </a:rPr>
              <a:t>-If you are having trouble sleeping, is the first thing that you do is reach for your phone/tablet/laptop and start scrolling through social media?</a:t>
            </a:r>
          </a:p>
          <a:p>
            <a:r>
              <a:rPr lang="en-US" sz="1200" kern="1200" dirty="0">
                <a:solidFill>
                  <a:schemeClr val="tx1"/>
                </a:solidFill>
                <a:effectLst/>
                <a:latin typeface="+mn-lt"/>
                <a:ea typeface="+mn-ea"/>
                <a:cs typeface="+mn-cs"/>
              </a:rPr>
              <a:t>-As soon as you wake up in the morning, do you grab your phone?</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Electronic devices have become a huge part of our daily lives that it’s often hard to put them down - even at bedtime. Keeping your phone on your nightstand may not seem like a big deal, but technology affects your sleep in more ways than you realize. Whether you're surfing the web, playing a video game, or using your phone as an alarm clock in the late evening, you're probably keeping yourself from a restful night.</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90% of Americans use an electronic device within the hour before bed time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Texting &amp; web-surfing before bed are associated with higher stress</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Suppress Melatonin: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white and blue light emitted by screens on cell phones, computers, tablets, and televisions restrain the production of melatonin, the hormone that controls your sleep/wake cycle or circadian rhythm. Reducing melatonin makes it harder to fall and stay asleep.</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Keeps your brain awake and alert: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Electronic devices keep our brains engaged and technology can trick the brain into thinking that it needs to stay awake and alert instead of slowing down for the night.</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They wake you up: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Every time you wake up and check your device, you are waking your brain and thereby interrupting your sleep</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Notifications, late night texts, calls, or emails activates the brain’s reward center and can disturb your sleep.</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Tips to sleep without a digital device:</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Remove all technology from the room</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Use a traditional alarm clock instead of your phone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Spend the last hour before bed doing a relaxing activity that does not involve your laptop, phone, or tablet</a:t>
            </a:r>
          </a:p>
        </p:txBody>
      </p:sp>
    </p:spTree>
    <p:extLst>
      <p:ext uri="{BB962C8B-B14F-4D97-AF65-F5344CB8AC3E}">
        <p14:creationId xmlns:p14="http://schemas.microsoft.com/office/powerpoint/2010/main" val="3246674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11</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baseline="0" dirty="0">
                <a:latin typeface="+mn-lt"/>
              </a:rPr>
              <a:t>Train Yourself to Sleep Better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baseline="0" dirty="0">
              <a:latin typeface="+mn-lt"/>
            </a:endParaRPr>
          </a:p>
          <a:p>
            <a:pPr>
              <a:lnSpc>
                <a:spcPct val="100000"/>
              </a:lnSpc>
              <a:spcBef>
                <a:spcPts val="0"/>
              </a:spcBef>
              <a:spcAft>
                <a:spcPts val="0"/>
              </a:spcAft>
            </a:pPr>
            <a:r>
              <a:rPr lang="en-US" sz="1200" b="1" u="sng" kern="1200" dirty="0">
                <a:solidFill>
                  <a:schemeClr val="tx1"/>
                </a:solidFill>
                <a:effectLst/>
                <a:latin typeface="+mn-lt"/>
                <a:ea typeface="+mn-ea"/>
                <a:cs typeface="+mn-cs"/>
              </a:rPr>
              <a:t>Discussion Questions:</a:t>
            </a:r>
            <a:endParaRPr lang="en-US" sz="1200" kern="1200" dirty="0">
              <a:solidFill>
                <a:schemeClr val="tx1"/>
              </a:solidFill>
              <a:effectLst/>
              <a:latin typeface="+mn-lt"/>
              <a:ea typeface="+mn-ea"/>
              <a:cs typeface="+mn-cs"/>
            </a:endParaRPr>
          </a:p>
          <a:p>
            <a:pPr>
              <a:lnSpc>
                <a:spcPct val="100000"/>
              </a:lnSpc>
              <a:spcBef>
                <a:spcPts val="0"/>
              </a:spcBef>
              <a:spcAft>
                <a:spcPts val="0"/>
              </a:spcAft>
            </a:pPr>
            <a:r>
              <a:rPr lang="en-US" sz="1200" kern="1200" dirty="0">
                <a:solidFill>
                  <a:schemeClr val="tx1"/>
                </a:solidFill>
                <a:effectLst/>
                <a:latin typeface="+mn-lt"/>
                <a:ea typeface="+mn-ea"/>
                <a:cs typeface="+mn-cs"/>
              </a:rPr>
              <a:t>-Which of these skills have you tried before? Did it help?</a:t>
            </a:r>
          </a:p>
          <a:p>
            <a:pPr>
              <a:lnSpc>
                <a:spcPct val="100000"/>
              </a:lnSpc>
              <a:spcBef>
                <a:spcPts val="0"/>
              </a:spcBef>
              <a:spcAft>
                <a:spcPts val="0"/>
              </a:spcAft>
            </a:pPr>
            <a:r>
              <a:rPr lang="en-US" sz="1200" kern="1200" dirty="0">
                <a:solidFill>
                  <a:schemeClr val="tx1"/>
                </a:solidFill>
                <a:effectLst/>
                <a:latin typeface="+mn-lt"/>
                <a:ea typeface="+mn-ea"/>
                <a:cs typeface="+mn-cs"/>
              </a:rPr>
              <a:t>-Which of these skills can you commit to practicing consistently?</a:t>
            </a:r>
          </a:p>
          <a:p>
            <a:pPr>
              <a:lnSpc>
                <a:spcPct val="100000"/>
              </a:lnSpc>
              <a:spcBef>
                <a:spcPts val="0"/>
              </a:spcBef>
              <a:spcAft>
                <a:spcPts val="0"/>
              </a:spcAft>
            </a:pPr>
            <a:r>
              <a:rPr lang="en-US" sz="1200" kern="1200" dirty="0">
                <a:solidFill>
                  <a:schemeClr val="tx1"/>
                </a:solidFill>
                <a:effectLst/>
                <a:latin typeface="+mn-lt"/>
                <a:ea typeface="+mn-ea"/>
                <a:cs typeface="+mn-cs"/>
              </a:rPr>
              <a:t> </a:t>
            </a:r>
          </a:p>
          <a:p>
            <a:pPr marL="171450" lvl="0" indent="-171450">
              <a:lnSpc>
                <a:spcPct val="100000"/>
              </a:lnSpc>
              <a:spcBef>
                <a:spcPts val="0"/>
              </a:spcBef>
              <a:spcAft>
                <a:spcPts val="0"/>
              </a:spcAft>
              <a:buFont typeface="Arial" panose="020B0604020202020204" pitchFamily="34" charset="0"/>
              <a:buChar char="•"/>
            </a:pPr>
            <a:r>
              <a:rPr lang="en-US" sz="1200" kern="1200" dirty="0">
                <a:solidFill>
                  <a:schemeClr val="tx1"/>
                </a:solidFill>
                <a:effectLst/>
                <a:latin typeface="+mn-lt"/>
                <a:ea typeface="+mn-ea"/>
                <a:cs typeface="+mn-cs"/>
              </a:rPr>
              <a:t>We can use classical conditioning (just like Pavlov’s dogs learned to drool for a dinner bell) to train ourselves to sleep better. By controlling what we associate with bed time and sleep, we can set up a predictable environment where our brain knows when it’s time for sleep.</a:t>
            </a:r>
          </a:p>
          <a:p>
            <a:pPr marL="628650" lvl="1" indent="-171450">
              <a:lnSpc>
                <a:spcPct val="100000"/>
              </a:lnSpc>
              <a:spcBef>
                <a:spcPts val="0"/>
              </a:spcBef>
              <a:spcAft>
                <a:spcPts val="0"/>
              </a:spcAft>
              <a:buFont typeface="Arial" panose="020B0604020202020204" pitchFamily="34" charset="0"/>
              <a:buChar char="•"/>
            </a:pPr>
            <a:r>
              <a:rPr lang="en-US" sz="1200" kern="1200" dirty="0">
                <a:solidFill>
                  <a:schemeClr val="tx1"/>
                </a:solidFill>
                <a:effectLst/>
                <a:latin typeface="+mn-lt"/>
                <a:ea typeface="+mn-ea"/>
                <a:cs typeface="+mn-cs"/>
              </a:rPr>
              <a:t>The </a:t>
            </a:r>
            <a:r>
              <a:rPr lang="en-US" dirty="0"/>
              <a:t>CG</a:t>
            </a:r>
            <a:r>
              <a:rPr lang="en-US" sz="1200" kern="1200" dirty="0">
                <a:solidFill>
                  <a:schemeClr val="tx1"/>
                </a:solidFill>
                <a:effectLst/>
                <a:latin typeface="+mn-lt"/>
                <a:ea typeface="+mn-ea"/>
                <a:cs typeface="+mn-cs"/>
              </a:rPr>
              <a:t> has taught you some not-so-great sleep habits.</a:t>
            </a:r>
            <a:endParaRPr lang="en-US" sz="1200" kern="1200" dirty="0">
              <a:solidFill>
                <a:schemeClr val="tx1"/>
              </a:solidFill>
              <a:effectLst/>
              <a:latin typeface="+mn-lt"/>
              <a:cs typeface="Calibri"/>
            </a:endParaRPr>
          </a:p>
          <a:p>
            <a:pPr marL="628650" lvl="1" indent="-171450">
              <a:lnSpc>
                <a:spcPct val="100000"/>
              </a:lnSpc>
              <a:spcBef>
                <a:spcPts val="0"/>
              </a:spcBef>
              <a:spcAft>
                <a:spcPts val="0"/>
              </a:spcAft>
              <a:buFont typeface="Arial" panose="020B0604020202020204" pitchFamily="34" charset="0"/>
              <a:buChar char="•"/>
            </a:pPr>
            <a:r>
              <a:rPr lang="en-US" sz="1200" kern="1200" dirty="0">
                <a:solidFill>
                  <a:schemeClr val="tx1"/>
                </a:solidFill>
                <a:effectLst/>
                <a:latin typeface="+mn-lt"/>
                <a:ea typeface="+mn-ea"/>
                <a:cs typeface="+mn-cs"/>
              </a:rPr>
              <a:t>You can train yourself to sleep better by establishing certain habits.</a:t>
            </a:r>
          </a:p>
          <a:p>
            <a:pPr marL="628650" lvl="1" indent="-171450">
              <a:lnSpc>
                <a:spcPct val="100000"/>
              </a:lnSpc>
              <a:spcBef>
                <a:spcPts val="0"/>
              </a:spcBef>
              <a:spcAft>
                <a:spcPts val="0"/>
              </a:spcAft>
              <a:buFont typeface="Arial" panose="020B0604020202020204" pitchFamily="34" charset="0"/>
              <a:buChar char="•"/>
            </a:pPr>
            <a:r>
              <a:rPr lang="en-US" sz="1200" kern="1200" dirty="0">
                <a:solidFill>
                  <a:schemeClr val="tx1"/>
                </a:solidFill>
                <a:effectLst/>
                <a:latin typeface="+mn-lt"/>
                <a:ea typeface="+mn-ea"/>
                <a:cs typeface="+mn-cs"/>
              </a:rPr>
              <a:t>Our bodies like predictability, like having a sleep routine.</a:t>
            </a:r>
          </a:p>
          <a:p>
            <a:pPr marL="628650" lvl="1" indent="-171450">
              <a:lnSpc>
                <a:spcPct val="100000"/>
              </a:lnSpc>
              <a:spcBef>
                <a:spcPts val="0"/>
              </a:spcBef>
              <a:spcAft>
                <a:spcPts val="0"/>
              </a:spcAft>
              <a:buFont typeface="Arial" panose="020B0604020202020204" pitchFamily="34" charset="0"/>
              <a:buChar char="•"/>
            </a:pPr>
            <a:r>
              <a:rPr lang="en-US" sz="1200" kern="1200" dirty="0">
                <a:solidFill>
                  <a:schemeClr val="tx1"/>
                </a:solidFill>
                <a:effectLst/>
                <a:latin typeface="+mn-lt"/>
                <a:ea typeface="+mn-ea"/>
                <a:cs typeface="+mn-cs"/>
              </a:rPr>
              <a:t>It can take a couple weeks to establish a new habit. Stick with it, and plan to overcome inevitable obstacles (watch, deployments, newborn baby).</a:t>
            </a:r>
          </a:p>
          <a:p>
            <a:pPr marL="628650" lvl="1" indent="-171450">
              <a:lnSpc>
                <a:spcPct val="100000"/>
              </a:lnSpc>
              <a:spcBef>
                <a:spcPts val="0"/>
              </a:spcBef>
              <a:spcAft>
                <a:spcPts val="0"/>
              </a:spcAft>
              <a:buFont typeface="Arial" panose="020B0604020202020204" pitchFamily="34" charset="0"/>
              <a:buChar char="•"/>
            </a:pPr>
            <a:endParaRPr lang="en-US" sz="1200" kern="1200" dirty="0">
              <a:solidFill>
                <a:schemeClr val="tx1"/>
              </a:solidFill>
              <a:effectLst/>
              <a:latin typeface="+mn-lt"/>
              <a:ea typeface="+mn-ea"/>
              <a:cs typeface="+mn-cs"/>
            </a:endParaRPr>
          </a:p>
          <a:p>
            <a:pPr marL="0" lvl="0" indent="0">
              <a:lnSpc>
                <a:spcPct val="100000"/>
              </a:lnSpc>
              <a:spcBef>
                <a:spcPts val="0"/>
              </a:spcBef>
              <a:spcAft>
                <a:spcPts val="0"/>
              </a:spcAft>
              <a:buFont typeface="Arial" panose="020B0604020202020204" pitchFamily="34" charset="0"/>
              <a:buNone/>
            </a:pPr>
            <a:r>
              <a:rPr lang="en-US" sz="1200" b="1" kern="1200" dirty="0">
                <a:solidFill>
                  <a:schemeClr val="tx1"/>
                </a:solidFill>
                <a:effectLst/>
                <a:latin typeface="+mn-lt"/>
                <a:ea typeface="+mn-ea"/>
                <a:cs typeface="+mn-cs"/>
              </a:rPr>
              <a:t>Home:</a:t>
            </a:r>
          </a:p>
          <a:p>
            <a:pPr marL="0" lvl="0" indent="0">
              <a:lnSpc>
                <a:spcPct val="100000"/>
              </a:lnSpc>
              <a:spcBef>
                <a:spcPts val="0"/>
              </a:spcBef>
              <a:spcAft>
                <a:spcPts val="0"/>
              </a:spcAft>
              <a:buFont typeface="Arial" panose="020B0604020202020204" pitchFamily="34" charset="0"/>
              <a:buNone/>
            </a:pPr>
            <a:r>
              <a:rPr lang="en-US" sz="1200" b="0" kern="1200" dirty="0">
                <a:solidFill>
                  <a:schemeClr val="tx1"/>
                </a:solidFill>
                <a:effectLst/>
                <a:latin typeface="+mn-lt"/>
                <a:ea typeface="+mn-ea"/>
                <a:cs typeface="+mn-cs"/>
              </a:rPr>
              <a:t>Stick</a:t>
            </a:r>
            <a:r>
              <a:rPr lang="en-US" sz="1200" b="0" kern="1200" baseline="0" dirty="0">
                <a:solidFill>
                  <a:schemeClr val="tx1"/>
                </a:solidFill>
                <a:effectLst/>
                <a:latin typeface="+mn-lt"/>
                <a:ea typeface="+mn-ea"/>
                <a:cs typeface="+mn-cs"/>
              </a:rPr>
              <a:t> to a sleep schedule</a:t>
            </a:r>
          </a:p>
          <a:p>
            <a:pPr marL="0" lvl="0" indent="0">
              <a:lnSpc>
                <a:spcPct val="100000"/>
              </a:lnSpc>
              <a:spcBef>
                <a:spcPts val="0"/>
              </a:spcBef>
              <a:spcAft>
                <a:spcPts val="0"/>
              </a:spcAft>
              <a:buFont typeface="Arial" panose="020B0604020202020204" pitchFamily="34" charset="0"/>
              <a:buNone/>
            </a:pPr>
            <a:r>
              <a:rPr lang="en-US" sz="1200" b="0" kern="1200" baseline="0" dirty="0">
                <a:solidFill>
                  <a:schemeClr val="tx1"/>
                </a:solidFill>
                <a:effectLst/>
                <a:latin typeface="+mn-lt"/>
                <a:ea typeface="+mn-ea"/>
                <a:cs typeface="+mn-cs"/>
              </a:rPr>
              <a:t>Use a bed only for sleep </a:t>
            </a:r>
          </a:p>
          <a:p>
            <a:pPr marL="0" lvl="0" indent="0">
              <a:lnSpc>
                <a:spcPct val="100000"/>
              </a:lnSpc>
              <a:spcBef>
                <a:spcPts val="0"/>
              </a:spcBef>
              <a:spcAft>
                <a:spcPts val="0"/>
              </a:spcAft>
              <a:buFont typeface="Arial" panose="020B0604020202020204" pitchFamily="34" charset="0"/>
              <a:buNone/>
            </a:pPr>
            <a:r>
              <a:rPr lang="en-US" sz="1200" b="0" kern="1200" baseline="0" dirty="0">
                <a:solidFill>
                  <a:schemeClr val="tx1"/>
                </a:solidFill>
                <a:effectLst/>
                <a:latin typeface="+mn-lt"/>
                <a:ea typeface="+mn-ea"/>
                <a:cs typeface="+mn-cs"/>
              </a:rPr>
              <a:t>Don’t go to bed until you feel sleepy</a:t>
            </a:r>
          </a:p>
          <a:p>
            <a:pPr marL="0" lvl="0" indent="0">
              <a:lnSpc>
                <a:spcPct val="100000"/>
              </a:lnSpc>
              <a:spcBef>
                <a:spcPts val="0"/>
              </a:spcBef>
              <a:spcAft>
                <a:spcPts val="0"/>
              </a:spcAft>
              <a:buFont typeface="Arial" panose="020B0604020202020204" pitchFamily="34" charset="0"/>
              <a:buNone/>
            </a:pPr>
            <a:r>
              <a:rPr lang="en-US" sz="1200" b="0" kern="1200" baseline="0" dirty="0">
                <a:solidFill>
                  <a:schemeClr val="tx1"/>
                </a:solidFill>
                <a:effectLst/>
                <a:latin typeface="+mn-lt"/>
                <a:ea typeface="+mn-ea"/>
                <a:cs typeface="+mn-cs"/>
              </a:rPr>
              <a:t>Stay cool and comfortable </a:t>
            </a:r>
          </a:p>
          <a:p>
            <a:pPr marL="0" lvl="0" indent="0">
              <a:lnSpc>
                <a:spcPct val="100000"/>
              </a:lnSpc>
              <a:spcBef>
                <a:spcPts val="0"/>
              </a:spcBef>
              <a:spcAft>
                <a:spcPts val="0"/>
              </a:spcAft>
              <a:buFont typeface="Arial" panose="020B0604020202020204" pitchFamily="34" charset="0"/>
              <a:buNone/>
            </a:pPr>
            <a:r>
              <a:rPr lang="en-US" sz="1200" b="0" kern="1200" baseline="0" dirty="0">
                <a:solidFill>
                  <a:schemeClr val="tx1"/>
                </a:solidFill>
                <a:effectLst/>
                <a:latin typeface="+mn-lt"/>
                <a:ea typeface="+mn-ea"/>
                <a:cs typeface="+mn-cs"/>
              </a:rPr>
              <a:t>Set-up a bedtime routine</a:t>
            </a:r>
          </a:p>
          <a:p>
            <a:pPr marL="0" lvl="0" indent="0">
              <a:lnSpc>
                <a:spcPct val="100000"/>
              </a:lnSpc>
              <a:spcBef>
                <a:spcPts val="0"/>
              </a:spcBef>
              <a:spcAft>
                <a:spcPts val="0"/>
              </a:spcAft>
              <a:buFont typeface="Arial" panose="020B0604020202020204" pitchFamily="34" charset="0"/>
              <a:buNone/>
            </a:pPr>
            <a:r>
              <a:rPr lang="en-US" sz="1200" b="0" kern="1200" baseline="0" dirty="0">
                <a:solidFill>
                  <a:schemeClr val="tx1"/>
                </a:solidFill>
                <a:effectLst/>
                <a:latin typeface="+mn-lt"/>
                <a:ea typeface="+mn-ea"/>
                <a:cs typeface="+mn-cs"/>
              </a:rPr>
              <a:t>Avoid stressful and strenuous activity before bedtime</a:t>
            </a:r>
          </a:p>
          <a:p>
            <a:pPr marL="0" lvl="0" indent="0">
              <a:lnSpc>
                <a:spcPct val="100000"/>
              </a:lnSpc>
              <a:spcBef>
                <a:spcPts val="0"/>
              </a:spcBef>
              <a:spcAft>
                <a:spcPts val="0"/>
              </a:spcAft>
              <a:buFont typeface="Arial" panose="020B0604020202020204" pitchFamily="34" charset="0"/>
              <a:buNone/>
            </a:pPr>
            <a:r>
              <a:rPr lang="en-US" sz="1200" b="0" kern="1200" baseline="0" dirty="0">
                <a:solidFill>
                  <a:schemeClr val="tx1"/>
                </a:solidFill>
                <a:effectLst/>
                <a:latin typeface="+mn-lt"/>
                <a:ea typeface="+mn-ea"/>
                <a:cs typeface="+mn-cs"/>
              </a:rPr>
              <a:t>Eliminate bright lights </a:t>
            </a:r>
          </a:p>
          <a:p>
            <a:pPr marL="0" lvl="0" indent="0">
              <a:lnSpc>
                <a:spcPct val="100000"/>
              </a:lnSpc>
              <a:spcBef>
                <a:spcPts val="0"/>
              </a:spcBef>
              <a:spcAft>
                <a:spcPts val="0"/>
              </a:spcAft>
              <a:buFont typeface="Arial" panose="020B0604020202020204" pitchFamily="34" charset="0"/>
              <a:buNone/>
            </a:pPr>
            <a:endParaRPr lang="en-US" sz="1200" b="0" kern="1200" baseline="0" dirty="0">
              <a:solidFill>
                <a:schemeClr val="tx1"/>
              </a:solidFill>
              <a:effectLst/>
              <a:latin typeface="+mn-lt"/>
              <a:ea typeface="+mn-ea"/>
              <a:cs typeface="+mn-cs"/>
            </a:endParaRPr>
          </a:p>
          <a:p>
            <a:pPr marL="0" lvl="0" indent="0">
              <a:lnSpc>
                <a:spcPct val="100000"/>
              </a:lnSpc>
              <a:spcBef>
                <a:spcPts val="0"/>
              </a:spcBef>
              <a:spcAft>
                <a:spcPts val="0"/>
              </a:spcAft>
              <a:buFont typeface="Arial" panose="020B0604020202020204" pitchFamily="34" charset="0"/>
              <a:buNone/>
            </a:pPr>
            <a:r>
              <a:rPr lang="en-US" sz="1200" b="1" kern="1200" baseline="0" dirty="0">
                <a:solidFill>
                  <a:schemeClr val="tx1"/>
                </a:solidFill>
                <a:effectLst/>
                <a:latin typeface="+mn-lt"/>
                <a:ea typeface="+mn-ea"/>
                <a:cs typeface="+mn-cs"/>
              </a:rPr>
              <a:t>Home &amp; Operational: </a:t>
            </a:r>
          </a:p>
          <a:p>
            <a:pPr marL="0" lvl="0" indent="0">
              <a:lnSpc>
                <a:spcPct val="100000"/>
              </a:lnSpc>
              <a:spcBef>
                <a:spcPts val="0"/>
              </a:spcBef>
              <a:spcAft>
                <a:spcPts val="0"/>
              </a:spcAft>
              <a:buFont typeface="Arial" panose="020B0604020202020204" pitchFamily="34" charset="0"/>
              <a:buNone/>
            </a:pPr>
            <a:r>
              <a:rPr lang="en-US" sz="1200" b="0" kern="1200" baseline="0" dirty="0">
                <a:solidFill>
                  <a:schemeClr val="tx1"/>
                </a:solidFill>
                <a:effectLst/>
                <a:latin typeface="+mn-lt"/>
                <a:ea typeface="+mn-ea"/>
                <a:cs typeface="+mn-cs"/>
              </a:rPr>
              <a:t>Use headphones, ear plugs, or eye masks</a:t>
            </a:r>
          </a:p>
          <a:p>
            <a:pPr marL="0" lvl="0" indent="0">
              <a:lnSpc>
                <a:spcPct val="100000"/>
              </a:lnSpc>
              <a:spcBef>
                <a:spcPts val="0"/>
              </a:spcBef>
              <a:spcAft>
                <a:spcPts val="0"/>
              </a:spcAft>
              <a:buFont typeface="Arial" panose="020B0604020202020204" pitchFamily="34" charset="0"/>
              <a:buNone/>
            </a:pPr>
            <a:r>
              <a:rPr lang="en-US" sz="1200" b="0" kern="1200" baseline="0" dirty="0">
                <a:solidFill>
                  <a:schemeClr val="tx1"/>
                </a:solidFill>
                <a:effectLst/>
                <a:latin typeface="+mn-lt"/>
                <a:ea typeface="+mn-ea"/>
                <a:cs typeface="+mn-cs"/>
              </a:rPr>
              <a:t>Relax – meditate, read a book, stretch</a:t>
            </a:r>
          </a:p>
          <a:p>
            <a:pPr marL="0" lvl="0" indent="0">
              <a:lnSpc>
                <a:spcPct val="100000"/>
              </a:lnSpc>
              <a:spcBef>
                <a:spcPts val="0"/>
              </a:spcBef>
              <a:spcAft>
                <a:spcPts val="0"/>
              </a:spcAft>
              <a:buFont typeface="Arial" panose="020B0604020202020204" pitchFamily="34" charset="0"/>
              <a:buNone/>
            </a:pPr>
            <a:r>
              <a:rPr lang="en-US" sz="1200" b="0" kern="1200" baseline="0" dirty="0">
                <a:solidFill>
                  <a:schemeClr val="tx1"/>
                </a:solidFill>
                <a:effectLst/>
                <a:latin typeface="+mn-lt"/>
                <a:ea typeface="+mn-ea"/>
                <a:cs typeface="+mn-cs"/>
              </a:rPr>
              <a:t>Restrict the use of electronics</a:t>
            </a:r>
          </a:p>
          <a:p>
            <a:pPr marL="0" lvl="0" indent="0">
              <a:lnSpc>
                <a:spcPct val="100000"/>
              </a:lnSpc>
              <a:spcBef>
                <a:spcPts val="0"/>
              </a:spcBef>
              <a:spcAft>
                <a:spcPts val="0"/>
              </a:spcAft>
              <a:buFont typeface="Arial" panose="020B0604020202020204" pitchFamily="34" charset="0"/>
              <a:buNone/>
            </a:pPr>
            <a:r>
              <a:rPr lang="en-US" sz="1200" b="0" kern="1200" baseline="0" dirty="0">
                <a:solidFill>
                  <a:schemeClr val="tx1"/>
                </a:solidFill>
                <a:effectLst/>
                <a:latin typeface="+mn-lt"/>
                <a:ea typeface="+mn-ea"/>
                <a:cs typeface="+mn-cs"/>
              </a:rPr>
              <a:t>Avoid caffeine, nicotine, and alcohol</a:t>
            </a:r>
          </a:p>
          <a:p>
            <a:pPr marL="0" lvl="0" indent="0">
              <a:lnSpc>
                <a:spcPct val="100000"/>
              </a:lnSpc>
              <a:spcBef>
                <a:spcPts val="0"/>
              </a:spcBef>
              <a:spcAft>
                <a:spcPts val="0"/>
              </a:spcAft>
              <a:buFont typeface="Arial" panose="020B0604020202020204" pitchFamily="34" charset="0"/>
              <a:buNone/>
            </a:pPr>
            <a:r>
              <a:rPr lang="en-US" sz="1200" b="0" kern="1200" baseline="0" dirty="0">
                <a:solidFill>
                  <a:schemeClr val="tx1"/>
                </a:solidFill>
                <a:effectLst/>
                <a:latin typeface="+mn-lt"/>
                <a:ea typeface="+mn-ea"/>
                <a:cs typeface="+mn-cs"/>
              </a:rPr>
              <a:t>Don’t watch the clock in bed </a:t>
            </a:r>
          </a:p>
          <a:p>
            <a:pPr marL="0" lvl="0" indent="0">
              <a:lnSpc>
                <a:spcPct val="100000"/>
              </a:lnSpc>
              <a:spcBef>
                <a:spcPts val="0"/>
              </a:spcBef>
              <a:spcAft>
                <a:spcPts val="0"/>
              </a:spcAft>
              <a:buFont typeface="Arial" panose="020B0604020202020204" pitchFamily="34" charset="0"/>
              <a:buNone/>
            </a:pPr>
            <a:r>
              <a:rPr lang="en-US" sz="1200" b="0" kern="1200" baseline="0" dirty="0">
                <a:solidFill>
                  <a:schemeClr val="tx1"/>
                </a:solidFill>
                <a:effectLst/>
                <a:latin typeface="+mn-lt"/>
                <a:ea typeface="+mn-ea"/>
                <a:cs typeface="+mn-cs"/>
              </a:rPr>
              <a:t>Eat right and exercise</a:t>
            </a:r>
          </a:p>
          <a:p>
            <a:pPr marL="0" lvl="0" indent="0">
              <a:lnSpc>
                <a:spcPct val="100000"/>
              </a:lnSpc>
              <a:spcBef>
                <a:spcPts val="0"/>
              </a:spcBef>
              <a:spcAft>
                <a:spcPts val="0"/>
              </a:spcAft>
              <a:buFont typeface="Arial" panose="020B0604020202020204" pitchFamily="34" charset="0"/>
              <a:buNone/>
            </a:pPr>
            <a:endParaRPr lang="en-US" sz="1200" b="0" kern="1200" baseline="0" dirty="0">
              <a:solidFill>
                <a:schemeClr val="tx1"/>
              </a:solidFill>
              <a:effectLst/>
              <a:latin typeface="+mn-lt"/>
              <a:ea typeface="+mn-ea"/>
              <a:cs typeface="+mn-cs"/>
            </a:endParaRPr>
          </a:p>
          <a:p>
            <a:pPr marL="0" lvl="0" indent="0">
              <a:lnSpc>
                <a:spcPct val="100000"/>
              </a:lnSpc>
              <a:spcBef>
                <a:spcPts val="0"/>
              </a:spcBef>
              <a:spcAft>
                <a:spcPts val="0"/>
              </a:spcAft>
              <a:buFont typeface="Arial" panose="020B0604020202020204" pitchFamily="34" charset="0"/>
              <a:buNone/>
            </a:pPr>
            <a:r>
              <a:rPr lang="en-US" sz="1200" b="1" kern="1200" baseline="0" dirty="0">
                <a:solidFill>
                  <a:schemeClr val="tx1"/>
                </a:solidFill>
                <a:effectLst/>
                <a:latin typeface="+mn-lt"/>
                <a:ea typeface="+mn-ea"/>
                <a:cs typeface="+mn-cs"/>
              </a:rPr>
              <a:t>Operational:</a:t>
            </a:r>
          </a:p>
          <a:p>
            <a:pPr marL="0" lvl="0" indent="0">
              <a:lnSpc>
                <a:spcPct val="100000"/>
              </a:lnSpc>
              <a:spcBef>
                <a:spcPts val="0"/>
              </a:spcBef>
              <a:spcAft>
                <a:spcPts val="0"/>
              </a:spcAft>
              <a:buFont typeface="Arial" panose="020B0604020202020204" pitchFamily="34" charset="0"/>
              <a:buNone/>
            </a:pPr>
            <a:r>
              <a:rPr lang="en-US" sz="1200" b="0" kern="1200" baseline="0" dirty="0">
                <a:solidFill>
                  <a:schemeClr val="tx1"/>
                </a:solidFill>
                <a:effectLst/>
                <a:latin typeface="+mn-lt"/>
                <a:ea typeface="+mn-ea"/>
                <a:cs typeface="+mn-cs"/>
              </a:rPr>
              <a:t>Bank sleep</a:t>
            </a:r>
          </a:p>
          <a:p>
            <a:pPr marL="0" lvl="0" indent="0">
              <a:lnSpc>
                <a:spcPct val="100000"/>
              </a:lnSpc>
              <a:spcBef>
                <a:spcPts val="0"/>
              </a:spcBef>
              <a:spcAft>
                <a:spcPts val="0"/>
              </a:spcAft>
              <a:buFont typeface="Arial" panose="020B0604020202020204" pitchFamily="34" charset="0"/>
              <a:buNone/>
            </a:pPr>
            <a:r>
              <a:rPr lang="en-US" sz="1200" b="0" kern="1200" baseline="0" dirty="0">
                <a:solidFill>
                  <a:schemeClr val="tx1"/>
                </a:solidFill>
                <a:effectLst/>
                <a:latin typeface="+mn-lt"/>
                <a:ea typeface="+mn-ea"/>
                <a:cs typeface="+mn-cs"/>
              </a:rPr>
              <a:t>Take naps</a:t>
            </a:r>
          </a:p>
          <a:p>
            <a:pPr marL="0" lvl="0" indent="0">
              <a:lnSpc>
                <a:spcPct val="100000"/>
              </a:lnSpc>
              <a:spcBef>
                <a:spcPts val="0"/>
              </a:spcBef>
              <a:spcAft>
                <a:spcPts val="0"/>
              </a:spcAft>
              <a:buFont typeface="Arial" panose="020B0604020202020204" pitchFamily="34" charset="0"/>
              <a:buNone/>
            </a:pPr>
            <a:r>
              <a:rPr lang="en-US" sz="1200" b="0" kern="1200" baseline="0" dirty="0">
                <a:solidFill>
                  <a:schemeClr val="tx1"/>
                </a:solidFill>
                <a:effectLst/>
                <a:latin typeface="+mn-lt"/>
                <a:ea typeface="+mn-ea"/>
                <a:cs typeface="+mn-cs"/>
              </a:rPr>
              <a:t>Try to sleep 4-5 unbroken hours </a:t>
            </a:r>
          </a:p>
          <a:p>
            <a:pPr marL="0" lvl="0" indent="0">
              <a:lnSpc>
                <a:spcPct val="100000"/>
              </a:lnSpc>
              <a:spcBef>
                <a:spcPts val="0"/>
              </a:spcBef>
              <a:spcAft>
                <a:spcPts val="0"/>
              </a:spcAft>
              <a:buFont typeface="Arial" panose="020B0604020202020204" pitchFamily="34" charset="0"/>
              <a:buNone/>
            </a:pPr>
            <a:r>
              <a:rPr lang="en-US" sz="1200" b="0" kern="1200" baseline="0" dirty="0">
                <a:solidFill>
                  <a:schemeClr val="tx1"/>
                </a:solidFill>
                <a:effectLst/>
                <a:latin typeface="+mn-lt"/>
                <a:ea typeface="+mn-ea"/>
                <a:cs typeface="+mn-cs"/>
              </a:rPr>
              <a:t>Do not use sleeping pills</a:t>
            </a:r>
          </a:p>
          <a:p>
            <a:pPr marL="0" lvl="0" indent="0">
              <a:lnSpc>
                <a:spcPct val="100000"/>
              </a:lnSpc>
              <a:spcBef>
                <a:spcPts val="0"/>
              </a:spcBef>
              <a:spcAft>
                <a:spcPts val="0"/>
              </a:spcAft>
              <a:buFont typeface="Arial" panose="020B0604020202020204" pitchFamily="34" charset="0"/>
              <a:buNone/>
            </a:pPr>
            <a:r>
              <a:rPr lang="en-US" sz="1200" b="0" kern="1200" baseline="0" dirty="0">
                <a:solidFill>
                  <a:schemeClr val="tx1"/>
                </a:solidFill>
                <a:effectLst/>
                <a:latin typeface="+mn-lt"/>
                <a:ea typeface="+mn-ea"/>
                <a:cs typeface="+mn-cs"/>
              </a:rPr>
              <a:t>Train yourself to be an effective sleeper</a:t>
            </a:r>
          </a:p>
        </p:txBody>
      </p:sp>
    </p:spTree>
    <p:extLst>
      <p:ext uri="{BB962C8B-B14F-4D97-AF65-F5344CB8AC3E}">
        <p14:creationId xmlns:p14="http://schemas.microsoft.com/office/powerpoint/2010/main" val="1373481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12</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US" sz="1200" b="1" u="sng" dirty="0">
                <a:latin typeface="+mn-lt"/>
                <a:ea typeface="Times New Roman" panose="02020603050405020304" pitchFamily="18" charset="0"/>
                <a:cs typeface="Times New Roman" panose="02020603050405020304" pitchFamily="18" charset="0"/>
              </a:rPr>
              <a:t>Nutrition:</a:t>
            </a:r>
            <a:r>
              <a:rPr lang="en-US" sz="1200" b="1" u="sng" baseline="0" dirty="0">
                <a:latin typeface="+mn-lt"/>
                <a:ea typeface="Times New Roman" panose="02020603050405020304" pitchFamily="18" charset="0"/>
                <a:cs typeface="Times New Roman" panose="02020603050405020304" pitchFamily="18" charset="0"/>
              </a:rPr>
              <a:t> Fueling For Performance</a:t>
            </a:r>
            <a:endParaRPr lang="en-US" sz="1200" b="1" u="sng" dirty="0">
              <a:latin typeface="+mn-lt"/>
              <a:ea typeface="Times New Roman" panose="02020603050405020304" pitchFamily="18" charset="0"/>
              <a:cs typeface="Times New Roman" panose="02020603050405020304" pitchFamily="18" charset="0"/>
            </a:endParaRPr>
          </a:p>
          <a:p>
            <a:pPr marL="171450" indent="-171450">
              <a:lnSpc>
                <a:spcPct val="100000"/>
              </a:lnSpc>
              <a:spcBef>
                <a:spcPts val="0"/>
              </a:spcBef>
              <a:spcAft>
                <a:spcPts val="0"/>
              </a:spcAft>
              <a:buFont typeface="Arial" panose="020B0604020202020204" pitchFamily="34" charset="0"/>
              <a:buChar char="•"/>
            </a:pPr>
            <a:endParaRPr lang="en-US" sz="1200" b="1" dirty="0">
              <a:latin typeface="+mn-lt"/>
              <a:cs typeface="Arial" panose="020B0604020202020204" pitchFamily="34" charset="0"/>
            </a:endParaRPr>
          </a:p>
          <a:p>
            <a:pPr marL="171450" lvl="0" indent="-171450">
              <a:lnSpc>
                <a:spcPct val="100000"/>
              </a:lnSpc>
              <a:spcBef>
                <a:spcPts val="0"/>
              </a:spcBef>
              <a:spcAft>
                <a:spcPts val="0"/>
              </a:spcAft>
              <a:buFont typeface="Arial" panose="020B0604020202020204" pitchFamily="34" charset="0"/>
              <a:buChar char="•"/>
            </a:pPr>
            <a:r>
              <a:rPr lang="en-US" sz="1200" b="1" kern="1200" dirty="0">
                <a:solidFill>
                  <a:schemeClr val="tx1"/>
                </a:solidFill>
                <a:effectLst/>
                <a:latin typeface="+mn-lt"/>
                <a:ea typeface="+mn-ea"/>
                <a:cs typeface="+mn-cs"/>
              </a:rPr>
              <a:t>Food</a:t>
            </a:r>
            <a:r>
              <a:rPr lang="en-US" sz="1200" kern="1200" dirty="0">
                <a:solidFill>
                  <a:schemeClr val="tx1"/>
                </a:solidFill>
                <a:effectLst/>
                <a:latin typeface="+mn-lt"/>
                <a:ea typeface="+mn-ea"/>
                <a:cs typeface="+mn-cs"/>
              </a:rPr>
              <a:t> provides energy and nutrition to living humans and animals. Food contains the nutrition that people and animals need to be healthy. The consumption of food is normally enjoyable to humans. It contains protein, fat, carbohydrates, vitamins, water and minerals.</a:t>
            </a:r>
          </a:p>
          <a:p>
            <a:pPr>
              <a:lnSpc>
                <a:spcPct val="100000"/>
              </a:lnSpc>
              <a:spcBef>
                <a:spcPts val="0"/>
              </a:spcBef>
              <a:spcAft>
                <a:spcPts val="0"/>
              </a:spcAft>
            </a:pPr>
            <a:r>
              <a:rPr lang="en-US" sz="1200" kern="1200" dirty="0">
                <a:solidFill>
                  <a:schemeClr val="tx1"/>
                </a:solidFill>
                <a:effectLst/>
                <a:latin typeface="+mn-lt"/>
                <a:ea typeface="+mn-ea"/>
                <a:cs typeface="+mn-cs"/>
              </a:rPr>
              <a:t> </a:t>
            </a:r>
          </a:p>
          <a:p>
            <a:pPr marL="171450" lvl="0" indent="-171450">
              <a:lnSpc>
                <a:spcPct val="100000"/>
              </a:lnSpc>
              <a:spcBef>
                <a:spcPts val="0"/>
              </a:spcBef>
              <a:spcAft>
                <a:spcPts val="0"/>
              </a:spcAft>
              <a:buFont typeface="Arial" panose="020B0604020202020204" pitchFamily="34" charset="0"/>
              <a:buChar char="•"/>
            </a:pPr>
            <a:r>
              <a:rPr lang="en-US" sz="1200" b="1" kern="1200" dirty="0">
                <a:solidFill>
                  <a:schemeClr val="tx1"/>
                </a:solidFill>
                <a:effectLst/>
                <a:latin typeface="+mn-lt"/>
                <a:ea typeface="+mn-ea"/>
                <a:cs typeface="+mn-cs"/>
              </a:rPr>
              <a:t>Nutrition</a:t>
            </a:r>
            <a:r>
              <a:rPr lang="en-US" sz="1200" kern="1200" dirty="0">
                <a:solidFill>
                  <a:schemeClr val="tx1"/>
                </a:solidFill>
                <a:effectLst/>
                <a:latin typeface="+mn-lt"/>
                <a:ea typeface="+mn-ea"/>
                <a:cs typeface="+mn-cs"/>
              </a:rPr>
              <a:t> is the process of taking in food and using it for growth, metabolism, and repair. Nutrition is also about eating a healthy and balanced diet. Food and drink provide the energy and nutrients you need to be healthy. Understanding these nutrition terms may make it easier for you to make better food choices.</a:t>
            </a:r>
          </a:p>
          <a:p>
            <a:pPr>
              <a:lnSpc>
                <a:spcPct val="100000"/>
              </a:lnSpc>
              <a:spcBef>
                <a:spcPts val="0"/>
              </a:spcBef>
              <a:spcAft>
                <a:spcPts val="0"/>
              </a:spcAft>
            </a:pPr>
            <a:r>
              <a:rPr lang="en-US" sz="1200" kern="1200" dirty="0">
                <a:solidFill>
                  <a:schemeClr val="tx1"/>
                </a:solidFill>
                <a:effectLst/>
                <a:latin typeface="+mn-lt"/>
                <a:ea typeface="+mn-ea"/>
                <a:cs typeface="+mn-cs"/>
              </a:rPr>
              <a:t> </a:t>
            </a:r>
          </a:p>
          <a:p>
            <a:pPr marL="171450" lvl="0" indent="-171450">
              <a:lnSpc>
                <a:spcPct val="100000"/>
              </a:lnSpc>
              <a:spcBef>
                <a:spcPts val="0"/>
              </a:spcBef>
              <a:spcAft>
                <a:spcPts val="0"/>
              </a:spcAft>
              <a:buFont typeface="Arial" panose="020B0604020202020204" pitchFamily="34" charset="0"/>
              <a:buChar char="•"/>
            </a:pPr>
            <a:r>
              <a:rPr lang="en-US" sz="1200" kern="1200" dirty="0">
                <a:solidFill>
                  <a:schemeClr val="tx1"/>
                </a:solidFill>
                <a:effectLst/>
                <a:latin typeface="+mn-lt"/>
                <a:ea typeface="+mn-ea"/>
                <a:cs typeface="+mn-cs"/>
              </a:rPr>
              <a:t>Without proper nutrition the body would starve, and performance levels will be greatly reduced. Three main sources of energy are:</a:t>
            </a:r>
          </a:p>
          <a:p>
            <a:pPr marL="628650" lvl="1" indent="-171450">
              <a:lnSpc>
                <a:spcPct val="100000"/>
              </a:lnSpc>
              <a:spcBef>
                <a:spcPts val="0"/>
              </a:spcBef>
              <a:spcAft>
                <a:spcPts val="0"/>
              </a:spcAft>
              <a:buFont typeface="Arial" panose="020B0604020202020204" pitchFamily="34" charset="0"/>
              <a:buChar char="•"/>
            </a:pPr>
            <a:r>
              <a:rPr lang="en-US" sz="1200" b="1" kern="1200" dirty="0">
                <a:solidFill>
                  <a:schemeClr val="tx1"/>
                </a:solidFill>
                <a:effectLst/>
                <a:latin typeface="+mn-lt"/>
                <a:ea typeface="+mn-ea"/>
                <a:cs typeface="+mn-cs"/>
              </a:rPr>
              <a:t>Carbohydrates (bread, pasta, sugar)</a:t>
            </a:r>
            <a:r>
              <a:rPr lang="en-US" sz="1200" kern="1200" dirty="0">
                <a:solidFill>
                  <a:schemeClr val="tx1"/>
                </a:solidFill>
                <a:effectLst/>
                <a:latin typeface="+mn-lt"/>
                <a:ea typeface="+mn-ea"/>
                <a:cs typeface="+mn-cs"/>
              </a:rPr>
              <a:t> are preferred food for endurance, resistance training, competitive athletic events, mental agility, and healthy living.</a:t>
            </a:r>
          </a:p>
          <a:p>
            <a:pPr marL="628650" lvl="1" indent="-171450">
              <a:lnSpc>
                <a:spcPct val="100000"/>
              </a:lnSpc>
              <a:spcBef>
                <a:spcPts val="0"/>
              </a:spcBef>
              <a:spcAft>
                <a:spcPts val="0"/>
              </a:spcAft>
              <a:buFont typeface="Arial" panose="020B0604020202020204" pitchFamily="34" charset="0"/>
              <a:buChar char="•"/>
            </a:pPr>
            <a:r>
              <a:rPr lang="en-US" sz="1200" b="1" kern="1200" dirty="0">
                <a:solidFill>
                  <a:schemeClr val="tx1"/>
                </a:solidFill>
                <a:effectLst/>
                <a:latin typeface="+mn-lt"/>
                <a:ea typeface="+mn-ea"/>
                <a:cs typeface="+mn-cs"/>
              </a:rPr>
              <a:t>Fats (whole milk, oil, peanut butter, fried foods, baked goods)</a:t>
            </a:r>
            <a:r>
              <a:rPr lang="en-US" sz="1200" kern="1200" dirty="0">
                <a:solidFill>
                  <a:schemeClr val="tx1"/>
                </a:solidFill>
                <a:effectLst/>
                <a:latin typeface="+mn-lt"/>
                <a:ea typeface="+mn-ea"/>
                <a:cs typeface="+mn-cs"/>
              </a:rPr>
              <a:t> provides energy during exercise, in cold environments, and during starvation</a:t>
            </a:r>
          </a:p>
          <a:p>
            <a:pPr marL="628650" lvl="1" indent="-171450">
              <a:lnSpc>
                <a:spcPct val="100000"/>
              </a:lnSpc>
              <a:spcBef>
                <a:spcPts val="0"/>
              </a:spcBef>
              <a:spcAft>
                <a:spcPts val="0"/>
              </a:spcAft>
              <a:buFont typeface="Arial" panose="020B0604020202020204" pitchFamily="34" charset="0"/>
              <a:buChar char="•"/>
            </a:pPr>
            <a:r>
              <a:rPr lang="en-US" sz="1200" b="1" kern="1200" dirty="0">
                <a:solidFill>
                  <a:schemeClr val="tx1"/>
                </a:solidFill>
                <a:effectLst/>
                <a:latin typeface="+mn-lt"/>
                <a:ea typeface="+mn-ea"/>
                <a:cs typeface="+mn-cs"/>
              </a:rPr>
              <a:t>Protein (chicken, eggs, beans, beef, fish)</a:t>
            </a:r>
            <a:r>
              <a:rPr lang="en-US" sz="1200" kern="1200" dirty="0">
                <a:solidFill>
                  <a:schemeClr val="tx1"/>
                </a:solidFill>
                <a:effectLst/>
                <a:latin typeface="+mn-lt"/>
                <a:ea typeface="+mn-ea"/>
                <a:cs typeface="+mn-cs"/>
              </a:rPr>
              <a:t> increase alertness.</a:t>
            </a:r>
          </a:p>
          <a:p>
            <a:pPr>
              <a:lnSpc>
                <a:spcPct val="100000"/>
              </a:lnSpc>
              <a:spcBef>
                <a:spcPts val="0"/>
              </a:spcBef>
              <a:spcAft>
                <a:spcPts val="0"/>
              </a:spcAft>
            </a:pPr>
            <a:r>
              <a:rPr lang="en-US" sz="1200" kern="1200" dirty="0">
                <a:solidFill>
                  <a:schemeClr val="tx1"/>
                </a:solidFill>
                <a:effectLst/>
                <a:latin typeface="+mn-lt"/>
                <a:ea typeface="+mn-ea"/>
                <a:cs typeface="+mn-cs"/>
              </a:rPr>
              <a:t> </a:t>
            </a:r>
          </a:p>
          <a:p>
            <a:pPr marL="171450" lvl="0" indent="-171450">
              <a:lnSpc>
                <a:spcPct val="100000"/>
              </a:lnSpc>
              <a:spcBef>
                <a:spcPts val="0"/>
              </a:spcBef>
              <a:spcAft>
                <a:spcPts val="0"/>
              </a:spcAft>
              <a:buFont typeface="Arial" panose="020B0604020202020204" pitchFamily="34" charset="0"/>
              <a:buChar char="•"/>
            </a:pP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You are what you eat”-</a:t>
            </a:r>
            <a:r>
              <a:rPr lang="en-US" sz="1200" kern="1200" dirty="0">
                <a:solidFill>
                  <a:schemeClr val="tx1"/>
                </a:solidFill>
                <a:effectLst/>
                <a:latin typeface="+mn-lt"/>
                <a:ea typeface="+mn-ea"/>
                <a:cs typeface="+mn-cs"/>
              </a:rPr>
              <a:t> If you treat your body as a top performing car, jet or highly grade piece of equipment and provide the nutrients to fuel it, it will last long and be able to perform better, longer, and more efficient. </a:t>
            </a:r>
            <a:r>
              <a:rPr lang="en-US" sz="1200" b="1" kern="1200" dirty="0">
                <a:solidFill>
                  <a:schemeClr val="tx1"/>
                </a:solidFill>
                <a:effectLst/>
                <a:latin typeface="+mn-lt"/>
                <a:ea typeface="+mn-ea"/>
                <a:cs typeface="+mn-cs"/>
              </a:rPr>
              <a:t>Fuel your body to perform at an optimal level! </a:t>
            </a:r>
            <a:endParaRPr lang="en-US" sz="1200" kern="1200" dirty="0">
              <a:solidFill>
                <a:schemeClr val="tx1"/>
              </a:solidFill>
              <a:effectLst/>
              <a:latin typeface="+mn-lt"/>
              <a:ea typeface="+mn-ea"/>
              <a:cs typeface="+mn-cs"/>
            </a:endParaRPr>
          </a:p>
          <a:p>
            <a:pPr marL="628650" lvl="1" indent="-171450">
              <a:lnSpc>
                <a:spcPct val="100000"/>
              </a:lnSpc>
              <a:spcBef>
                <a:spcPts val="0"/>
              </a:spcBef>
              <a:spcAft>
                <a:spcPts val="0"/>
              </a:spcAft>
              <a:buFont typeface="Arial" panose="020B0604020202020204" pitchFamily="34" charset="0"/>
              <a:buChar char="•"/>
            </a:pPr>
            <a:r>
              <a:rPr lang="en-US" sz="1200" kern="1200" dirty="0">
                <a:solidFill>
                  <a:schemeClr val="tx1"/>
                </a:solidFill>
                <a:effectLst/>
                <a:latin typeface="+mn-lt"/>
                <a:ea typeface="+mn-ea"/>
                <a:cs typeface="+mn-cs"/>
              </a:rPr>
              <a:t>The electric engine is relatively weak compared to gas.</a:t>
            </a:r>
          </a:p>
          <a:p>
            <a:pPr marL="628650" lvl="1" indent="-171450">
              <a:lnSpc>
                <a:spcPct val="100000"/>
              </a:lnSpc>
              <a:spcBef>
                <a:spcPts val="0"/>
              </a:spcBef>
              <a:spcAft>
                <a:spcPts val="0"/>
              </a:spcAft>
              <a:buFont typeface="Arial" panose="020B0604020202020204" pitchFamily="34" charset="0"/>
              <a:buChar char="•"/>
            </a:pPr>
            <a:r>
              <a:rPr lang="en-US" sz="1200" kern="1200" dirty="0">
                <a:solidFill>
                  <a:schemeClr val="tx1"/>
                </a:solidFill>
                <a:effectLst/>
                <a:latin typeface="+mn-lt"/>
                <a:ea typeface="+mn-ea"/>
                <a:cs typeface="+mn-cs"/>
              </a:rPr>
              <a:t>Electricity does the trick if you’re just put-putting around town, but when you need to punch it the engine uses gasoline because it provides more energy. Electricity doesn’t provide enough juice to accelerate the car fast enough, so the engine has to call in the big dog: gas.</a:t>
            </a:r>
          </a:p>
          <a:p>
            <a:pPr marL="628650" lvl="1" indent="-171450">
              <a:lnSpc>
                <a:spcPct val="100000"/>
              </a:lnSpc>
              <a:spcBef>
                <a:spcPts val="0"/>
              </a:spcBef>
              <a:spcAft>
                <a:spcPts val="0"/>
              </a:spcAft>
              <a:buFont typeface="Arial" panose="020B0604020202020204" pitchFamily="34" charset="0"/>
              <a:buChar char="•"/>
            </a:pPr>
            <a:r>
              <a:rPr lang="en-US" sz="1200" kern="1200" dirty="0">
                <a:solidFill>
                  <a:schemeClr val="tx1"/>
                </a:solidFill>
                <a:effectLst/>
                <a:latin typeface="+mn-lt"/>
                <a:ea typeface="+mn-ea"/>
                <a:cs typeface="+mn-cs"/>
              </a:rPr>
              <a:t>Our bodies are surprisingly similar to engines. Just like an electric car has two energy sources—electricity and gas—so do we. Doing explosive activity like sprinting, jumping, and weight lifting is like putting the pedal to the metal. You have the pedal to the metal, and just like in the Prius, electricity isn’t going to cut it.</a:t>
            </a:r>
          </a:p>
          <a:p>
            <a:pPr marL="628650" lvl="1" indent="-171450">
              <a:lnSpc>
                <a:spcPct val="100000"/>
              </a:lnSpc>
              <a:spcBef>
                <a:spcPts val="0"/>
              </a:spcBef>
              <a:spcAft>
                <a:spcPts val="0"/>
              </a:spcAft>
              <a:buFont typeface="Arial" panose="020B0604020202020204" pitchFamily="34" charset="0"/>
              <a:buChar char="•"/>
            </a:pPr>
            <a:r>
              <a:rPr lang="en-US" sz="1200" kern="1200" dirty="0">
                <a:solidFill>
                  <a:schemeClr val="tx1"/>
                </a:solidFill>
                <a:effectLst/>
                <a:latin typeface="+mn-lt"/>
                <a:ea typeface="+mn-ea"/>
                <a:cs typeface="+mn-cs"/>
              </a:rPr>
              <a:t>You need to call in the big dog: carbohydrates. Carbs are your body’s jet fuel, so if you don’t have enough in your system, you’ll feel sluggish and you’ll be slower and weaker than you would with carbs.</a:t>
            </a:r>
          </a:p>
          <a:p>
            <a:pPr>
              <a:lnSpc>
                <a:spcPct val="100000"/>
              </a:lnSpc>
              <a:spcBef>
                <a:spcPts val="0"/>
              </a:spcBef>
              <a:spcAft>
                <a:spcPts val="0"/>
              </a:spcAft>
            </a:pPr>
            <a:r>
              <a:rPr lang="en-US" sz="1200" kern="1200" dirty="0">
                <a:solidFill>
                  <a:schemeClr val="tx1"/>
                </a:solidFill>
                <a:effectLst/>
                <a:latin typeface="+mn-lt"/>
                <a:ea typeface="+mn-ea"/>
                <a:cs typeface="+mn-cs"/>
              </a:rPr>
              <a:t> </a:t>
            </a:r>
          </a:p>
          <a:p>
            <a:pPr marL="171450" lvl="0" indent="-171450">
              <a:lnSpc>
                <a:spcPct val="100000"/>
              </a:lnSpc>
              <a:spcBef>
                <a:spcPts val="0"/>
              </a:spcBef>
              <a:spcAft>
                <a:spcPts val="0"/>
              </a:spcAft>
              <a:buFont typeface="Arial" panose="020B0604020202020204" pitchFamily="34" charset="0"/>
              <a:buChar char="•"/>
            </a:pPr>
            <a:r>
              <a:rPr lang="en-US" sz="1200" kern="1200" dirty="0">
                <a:solidFill>
                  <a:schemeClr val="tx1"/>
                </a:solidFill>
                <a:effectLst/>
                <a:latin typeface="+mn-lt"/>
                <a:ea typeface="+mn-ea"/>
                <a:cs typeface="+mn-cs"/>
              </a:rPr>
              <a:t>A person can only perform for a short period of time on a poorly fueled diet. Poor nutrition or lack of a variety of healthy foods can decrease performance and contribute to depression by limiting the availability of these specific nutrients. -</a:t>
            </a:r>
            <a:r>
              <a:rPr lang="en-US" sz="1200" b="1" kern="1200" dirty="0">
                <a:solidFill>
                  <a:schemeClr val="tx1"/>
                </a:solidFill>
                <a:effectLst/>
                <a:latin typeface="+mn-lt"/>
                <a:ea typeface="+mn-ea"/>
                <a:cs typeface="+mn-cs"/>
              </a:rPr>
              <a:t>Garbage In, Garbage Out (GIGO).</a:t>
            </a:r>
            <a:endParaRPr lang="en-US" sz="1200" kern="1200" dirty="0">
              <a:solidFill>
                <a:schemeClr val="tx1"/>
              </a:solidFill>
              <a:effectLst/>
              <a:latin typeface="+mn-lt"/>
              <a:ea typeface="+mn-ea"/>
              <a:cs typeface="+mn-cs"/>
            </a:endParaRPr>
          </a:p>
          <a:p>
            <a:pPr marL="628650" lvl="1" indent="-171450">
              <a:lnSpc>
                <a:spcPct val="100000"/>
              </a:lnSpc>
              <a:spcBef>
                <a:spcPts val="0"/>
              </a:spcBef>
              <a:spcAft>
                <a:spcPts val="0"/>
              </a:spcAft>
              <a:buFont typeface="Arial" panose="020B0604020202020204" pitchFamily="34" charset="0"/>
              <a:buChar char="•"/>
            </a:pPr>
            <a:r>
              <a:rPr lang="en-US" sz="1200" kern="1200" dirty="0">
                <a:solidFill>
                  <a:schemeClr val="tx1"/>
                </a:solidFill>
                <a:effectLst/>
                <a:latin typeface="+mn-lt"/>
                <a:ea typeface="+mn-ea"/>
                <a:cs typeface="+mn-cs"/>
              </a:rPr>
              <a:t>GIGO (garbage in, garbage out) is a concept common to computer science and mathematics: the quality of output is determined by the quality of the input.</a:t>
            </a:r>
          </a:p>
          <a:p>
            <a:pPr marL="628650" lvl="1" indent="-171450">
              <a:lnSpc>
                <a:spcPct val="100000"/>
              </a:lnSpc>
              <a:spcBef>
                <a:spcPts val="0"/>
              </a:spcBef>
              <a:spcAft>
                <a:spcPts val="0"/>
              </a:spcAft>
              <a:buFont typeface="Arial" panose="020B0604020202020204" pitchFamily="34" charset="0"/>
              <a:buChar char="•"/>
            </a:pPr>
            <a:r>
              <a:rPr lang="en-US" sz="1200" kern="1200" dirty="0">
                <a:solidFill>
                  <a:schemeClr val="tx1"/>
                </a:solidFill>
                <a:effectLst/>
                <a:latin typeface="+mn-lt"/>
                <a:ea typeface="+mn-ea"/>
                <a:cs typeface="+mn-cs"/>
              </a:rPr>
              <a:t>This also relates to nutrition because if you are not eating nutritious foods, your performance and every day functioning will be affected. High-octane/quality foods are important for the most efficient output and performance.</a:t>
            </a:r>
          </a:p>
          <a:p>
            <a:pPr>
              <a:lnSpc>
                <a:spcPct val="100000"/>
              </a:lnSpc>
              <a:spcBef>
                <a:spcPts val="0"/>
              </a:spcBef>
              <a:spcAft>
                <a:spcPts val="0"/>
              </a:spcAft>
            </a:pPr>
            <a:r>
              <a:rPr lang="en-US" sz="1200" kern="1200" dirty="0">
                <a:solidFill>
                  <a:schemeClr val="tx1"/>
                </a:solidFill>
                <a:effectLst/>
                <a:latin typeface="+mn-lt"/>
                <a:ea typeface="+mn-ea"/>
                <a:cs typeface="+mn-cs"/>
              </a:rPr>
              <a:t> </a:t>
            </a:r>
          </a:p>
          <a:p>
            <a:pPr marL="171450" lvl="0" indent="-171450">
              <a:lnSpc>
                <a:spcPct val="100000"/>
              </a:lnSpc>
              <a:spcBef>
                <a:spcPts val="0"/>
              </a:spcBef>
              <a:spcAft>
                <a:spcPts val="0"/>
              </a:spcAft>
              <a:buFont typeface="Arial" panose="020B0604020202020204" pitchFamily="34" charset="0"/>
              <a:buChar char="•"/>
            </a:pPr>
            <a:r>
              <a:rPr lang="en-US" sz="1200" b="1" kern="1200" dirty="0">
                <a:solidFill>
                  <a:schemeClr val="tx1"/>
                </a:solidFill>
                <a:effectLst/>
                <a:latin typeface="+mn-lt"/>
                <a:ea typeface="+mn-ea"/>
                <a:cs typeface="+mn-cs"/>
              </a:rPr>
              <a:t>Fuel your body to perform at optimal level.</a:t>
            </a:r>
            <a:r>
              <a:rPr lang="en-US" sz="1200" kern="1200" dirty="0">
                <a:solidFill>
                  <a:schemeClr val="tx1"/>
                </a:solidFill>
                <a:effectLst/>
                <a:latin typeface="+mn-lt"/>
                <a:ea typeface="+mn-ea"/>
                <a:cs typeface="+mn-cs"/>
              </a:rPr>
              <a:t> Processed, sugary foods feed inflammation, which leads to heart disease, cancer, and other diseases. Nutritious food can act as medicine, to heal and promote optimal performance. </a:t>
            </a:r>
            <a:r>
              <a:rPr lang="en-US" sz="1200" b="1" kern="1200" dirty="0">
                <a:solidFill>
                  <a:schemeClr val="tx1"/>
                </a:solidFill>
                <a:effectLst/>
                <a:latin typeface="+mn-lt"/>
                <a:ea typeface="+mn-ea"/>
                <a:cs typeface="+mn-cs"/>
              </a:rPr>
              <a:t>Change your perspective: food is a chance to power your body.</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860508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13</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sng" baseline="0" dirty="0">
                <a:latin typeface="+mn-lt"/>
              </a:rPr>
              <a:t>Physical or Emotional Hunger?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u="sng" baseline="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sng" baseline="0" dirty="0">
                <a:latin typeface="+mn-lt"/>
              </a:rPr>
              <a:t>Discussion Questions: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u="none" baseline="0" dirty="0">
                <a:latin typeface="+mn-lt"/>
              </a:rPr>
              <a:t>-Have you ever ate something before not because you were hungry, but because it made you feel better?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u="none" baseline="0" dirty="0">
              <a:latin typeface="+mn-lt"/>
            </a:endParaRPr>
          </a:p>
          <a:p>
            <a:pPr marL="171450" lvl="0" indent="-171450">
              <a:lnSpc>
                <a:spcPct val="100000"/>
              </a:lnSpc>
              <a:spcBef>
                <a:spcPts val="0"/>
              </a:spcBef>
              <a:spcAft>
                <a:spcPts val="0"/>
              </a:spcAft>
              <a:buFont typeface="Arial" panose="020B0604020202020204" pitchFamily="34" charset="0"/>
              <a:buChar char="•"/>
            </a:pPr>
            <a:r>
              <a:rPr lang="en-US" sz="1200" kern="1200" dirty="0">
                <a:solidFill>
                  <a:schemeClr val="tx1"/>
                </a:solidFill>
                <a:effectLst/>
                <a:latin typeface="+mn-lt"/>
                <a:ea typeface="+mn-ea"/>
                <a:cs typeface="+mn-cs"/>
              </a:rPr>
              <a:t>Food determines how we feel - how we feel determines what we eat</a:t>
            </a:r>
          </a:p>
          <a:p>
            <a:pPr>
              <a:lnSpc>
                <a:spcPct val="100000"/>
              </a:lnSpc>
              <a:spcBef>
                <a:spcPts val="0"/>
              </a:spcBef>
              <a:spcAft>
                <a:spcPts val="0"/>
              </a:spcAft>
            </a:pPr>
            <a:r>
              <a:rPr lang="en-US" sz="1200" kern="1200" dirty="0">
                <a:solidFill>
                  <a:schemeClr val="tx1"/>
                </a:solidFill>
                <a:effectLst/>
                <a:latin typeface="+mn-lt"/>
                <a:ea typeface="+mn-ea"/>
                <a:cs typeface="+mn-cs"/>
              </a:rPr>
              <a:t> </a:t>
            </a:r>
          </a:p>
          <a:p>
            <a:pPr marL="171450" lvl="0" indent="-171450">
              <a:lnSpc>
                <a:spcPct val="100000"/>
              </a:lnSpc>
              <a:spcBef>
                <a:spcPts val="0"/>
              </a:spcBef>
              <a:spcAft>
                <a:spcPts val="0"/>
              </a:spcAft>
              <a:buFont typeface="Arial" panose="020B0604020202020204" pitchFamily="34" charset="0"/>
              <a:buChar char="•"/>
            </a:pPr>
            <a:r>
              <a:rPr lang="en-US" sz="1200" kern="1200" dirty="0">
                <a:solidFill>
                  <a:schemeClr val="tx1"/>
                </a:solidFill>
                <a:effectLst/>
                <a:latin typeface="+mn-lt"/>
                <a:ea typeface="+mn-ea"/>
                <a:cs typeface="+mn-cs"/>
              </a:rPr>
              <a:t>Many people do not realize the difference between physical or emotional hunger. People sometimes eat because they are trying to soothe themselves or are bored, not because they are actually hungry. This can lead to over-eating and being overweight. Learning to tell the difference, and being willing to use other skills instead of emotional eating, can help increase optimal performance.</a:t>
            </a:r>
          </a:p>
          <a:p>
            <a:pPr>
              <a:lnSpc>
                <a:spcPct val="100000"/>
              </a:lnSpc>
              <a:spcBef>
                <a:spcPts val="0"/>
              </a:spcBef>
              <a:spcAft>
                <a:spcPts val="0"/>
              </a:spcAft>
            </a:pPr>
            <a:r>
              <a:rPr lang="en-US" sz="1200" kern="1200" dirty="0">
                <a:solidFill>
                  <a:schemeClr val="tx1"/>
                </a:solidFill>
                <a:effectLst/>
                <a:latin typeface="+mn-lt"/>
                <a:ea typeface="+mn-ea"/>
                <a:cs typeface="+mn-cs"/>
              </a:rPr>
              <a:t> </a:t>
            </a:r>
            <a:endParaRPr lang="en-US" sz="1200" b="1" u="none" baseline="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none" baseline="0" dirty="0">
                <a:latin typeface="+mn-lt"/>
              </a:rPr>
              <a:t>Physical Hunger:</a:t>
            </a:r>
          </a:p>
          <a:p>
            <a:pPr marL="285750" indent="-285750">
              <a:lnSpc>
                <a:spcPct val="100000"/>
              </a:lnSpc>
              <a:spcBef>
                <a:spcPts val="0"/>
              </a:spcBef>
              <a:spcAft>
                <a:spcPts val="0"/>
              </a:spcAft>
              <a:buFont typeface="Arial" panose="020B0604020202020204" pitchFamily="34" charset="0"/>
              <a:buChar char="•"/>
            </a:pPr>
            <a:r>
              <a:rPr lang="en-US" sz="1200" dirty="0">
                <a:effectLst/>
                <a:latin typeface="+mn-lt"/>
                <a:ea typeface="Arial" charset="0"/>
                <a:cs typeface="Arial" charset="0"/>
              </a:rPr>
              <a:t>Develops slowly over time</a:t>
            </a:r>
          </a:p>
          <a:p>
            <a:pPr marL="285750" indent="-285750">
              <a:lnSpc>
                <a:spcPct val="100000"/>
              </a:lnSpc>
              <a:spcBef>
                <a:spcPts val="0"/>
              </a:spcBef>
              <a:spcAft>
                <a:spcPts val="0"/>
              </a:spcAft>
              <a:buFont typeface="Arial" panose="020B0604020202020204" pitchFamily="34" charset="0"/>
              <a:buChar char="•"/>
            </a:pPr>
            <a:r>
              <a:rPr lang="en-US" sz="1200" dirty="0">
                <a:effectLst/>
                <a:latin typeface="+mn-lt"/>
                <a:ea typeface="Arial" charset="0"/>
                <a:cs typeface="Arial" charset="0"/>
              </a:rPr>
              <a:t>You desire a variety</a:t>
            </a:r>
            <a:r>
              <a:rPr lang="en-US" sz="1200" baseline="0" dirty="0">
                <a:effectLst/>
                <a:latin typeface="+mn-lt"/>
                <a:ea typeface="Arial" charset="0"/>
                <a:cs typeface="Arial" charset="0"/>
              </a:rPr>
              <a:t> of food groups</a:t>
            </a:r>
          </a:p>
          <a:p>
            <a:pPr marL="285750" indent="-285750">
              <a:lnSpc>
                <a:spcPct val="100000"/>
              </a:lnSpc>
              <a:spcBef>
                <a:spcPts val="0"/>
              </a:spcBef>
              <a:spcAft>
                <a:spcPts val="0"/>
              </a:spcAft>
              <a:buFont typeface="Arial" panose="020B0604020202020204" pitchFamily="34" charset="0"/>
              <a:buChar char="•"/>
            </a:pPr>
            <a:r>
              <a:rPr lang="en-US" sz="1200" baseline="0" dirty="0">
                <a:effectLst/>
                <a:latin typeface="+mn-lt"/>
                <a:ea typeface="Arial" charset="0"/>
                <a:cs typeface="Arial" charset="0"/>
              </a:rPr>
              <a:t>You feel full and take it as a cue to stop eating</a:t>
            </a:r>
          </a:p>
          <a:p>
            <a:pPr marL="285750" indent="-285750">
              <a:lnSpc>
                <a:spcPct val="100000"/>
              </a:lnSpc>
              <a:spcBef>
                <a:spcPts val="0"/>
              </a:spcBef>
              <a:spcAft>
                <a:spcPts val="0"/>
              </a:spcAft>
              <a:buFont typeface="Arial" panose="020B0604020202020204" pitchFamily="34" charset="0"/>
              <a:buChar char="•"/>
            </a:pPr>
            <a:r>
              <a:rPr lang="en-US" sz="1200" baseline="0" dirty="0">
                <a:effectLst/>
                <a:latin typeface="+mn-lt"/>
                <a:ea typeface="Arial" charset="0"/>
                <a:cs typeface="Arial" charset="0"/>
              </a:rPr>
              <a:t>You have no negative feelings about eating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u="none" baseline="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none" baseline="0" dirty="0">
                <a:latin typeface="+mn-lt"/>
              </a:rPr>
              <a:t>Emotional Hunger:</a:t>
            </a:r>
          </a:p>
          <a:p>
            <a:pPr marL="285750" indent="-285750">
              <a:lnSpc>
                <a:spcPct val="100000"/>
              </a:lnSpc>
              <a:spcBef>
                <a:spcPts val="0"/>
              </a:spcBef>
              <a:spcAft>
                <a:spcPts val="0"/>
              </a:spcAft>
              <a:buFont typeface="Arial" panose="020B0604020202020204" pitchFamily="34" charset="0"/>
              <a:buChar char="•"/>
            </a:pPr>
            <a:r>
              <a:rPr lang="en-US" sz="1200" dirty="0">
                <a:effectLst/>
                <a:latin typeface="+mn-lt"/>
                <a:ea typeface="Arial" charset="0"/>
                <a:cs typeface="Arial" charset="0"/>
              </a:rPr>
              <a:t>It comes about suddenly or abruptly</a:t>
            </a:r>
          </a:p>
          <a:p>
            <a:pPr marL="285750" indent="-285750">
              <a:lnSpc>
                <a:spcPct val="100000"/>
              </a:lnSpc>
              <a:spcBef>
                <a:spcPts val="0"/>
              </a:spcBef>
              <a:spcAft>
                <a:spcPts val="0"/>
              </a:spcAft>
              <a:buFont typeface="Arial" panose="020B0604020202020204" pitchFamily="34" charset="0"/>
              <a:buChar char="•"/>
            </a:pPr>
            <a:r>
              <a:rPr lang="en-US" sz="1200" dirty="0">
                <a:effectLst/>
                <a:latin typeface="+mn-lt"/>
                <a:ea typeface="Arial" charset="0"/>
                <a:cs typeface="Arial" charset="0"/>
              </a:rPr>
              <a:t>You crave only certain foods</a:t>
            </a:r>
          </a:p>
          <a:p>
            <a:pPr marL="285750" indent="-285750">
              <a:lnSpc>
                <a:spcPct val="100000"/>
              </a:lnSpc>
              <a:spcBef>
                <a:spcPts val="0"/>
              </a:spcBef>
              <a:spcAft>
                <a:spcPts val="0"/>
              </a:spcAft>
              <a:buFont typeface="Arial" panose="020B0604020202020204" pitchFamily="34" charset="0"/>
              <a:buChar char="•"/>
            </a:pPr>
            <a:r>
              <a:rPr lang="en-US" sz="1200" dirty="0">
                <a:effectLst/>
                <a:latin typeface="+mn-lt"/>
                <a:ea typeface="Arial" charset="0"/>
                <a:cs typeface="Arial" charset="0"/>
              </a:rPr>
              <a:t>You may binge on food and not feel a sensation of fullness </a:t>
            </a:r>
          </a:p>
          <a:p>
            <a:pPr marL="285750" indent="-285750">
              <a:lnSpc>
                <a:spcPct val="100000"/>
              </a:lnSpc>
              <a:spcBef>
                <a:spcPts val="0"/>
              </a:spcBef>
              <a:spcAft>
                <a:spcPts val="0"/>
              </a:spcAft>
              <a:buFont typeface="Arial" panose="020B0604020202020204" pitchFamily="34" charset="0"/>
              <a:buChar char="•"/>
            </a:pPr>
            <a:r>
              <a:rPr lang="en-US" sz="1200" dirty="0">
                <a:effectLst/>
                <a:latin typeface="+mn-lt"/>
                <a:ea typeface="Arial" charset="0"/>
                <a:cs typeface="Arial" charset="0"/>
              </a:rPr>
              <a:t>You feel guilt</a:t>
            </a:r>
            <a:r>
              <a:rPr lang="en-US" sz="1200" baseline="0" dirty="0">
                <a:effectLst/>
                <a:latin typeface="+mn-lt"/>
                <a:ea typeface="Arial" charset="0"/>
                <a:cs typeface="Arial" charset="0"/>
              </a:rPr>
              <a:t> or shame about eating</a:t>
            </a:r>
          </a:p>
          <a:p>
            <a:pPr marL="0" indent="0">
              <a:lnSpc>
                <a:spcPct val="100000"/>
              </a:lnSpc>
              <a:spcBef>
                <a:spcPts val="0"/>
              </a:spcBef>
              <a:spcAft>
                <a:spcPts val="0"/>
              </a:spcAft>
              <a:buFont typeface="Arial" panose="020B0604020202020204" pitchFamily="34" charset="0"/>
              <a:buNone/>
            </a:pPr>
            <a:endParaRPr lang="en-US" sz="1200" baseline="0" dirty="0">
              <a:effectLst/>
              <a:latin typeface="+mn-lt"/>
              <a:ea typeface="Arial" charset="0"/>
              <a:cs typeface="Arial"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The Apple Test:</a:t>
            </a:r>
            <a:r>
              <a:rPr lang="en-US" sz="1200" kern="1200" dirty="0">
                <a:solidFill>
                  <a:schemeClr val="tx1"/>
                </a:solidFill>
                <a:effectLst/>
                <a:latin typeface="+mn-lt"/>
                <a:ea typeface="+mn-ea"/>
                <a:cs typeface="+mn-cs"/>
              </a:rPr>
              <a:t> To help determine if you are actually physically hungry, ask yourself “Would I eat an apple right now?” Most people need to be hungry to want an apple, but you can substitute any food that works for you (chicken, salad, </a:t>
            </a:r>
            <a:r>
              <a:rPr lang="en-US" sz="1200" kern="1200" dirty="0" err="1">
                <a:solidFill>
                  <a:schemeClr val="tx1"/>
                </a:solidFill>
                <a:effectLst/>
                <a:latin typeface="+mn-lt"/>
                <a:ea typeface="+mn-ea"/>
                <a:cs typeface="+mn-cs"/>
              </a:rPr>
              <a:t>etc</a:t>
            </a:r>
            <a:r>
              <a:rPr lang="en-US" sz="1200" kern="1200" dirty="0">
                <a:solidFill>
                  <a:schemeClr val="tx1"/>
                </a:solidFill>
                <a:effectLst/>
                <a:latin typeface="+mn-lt"/>
                <a:ea typeface="+mn-ea"/>
                <a:cs typeface="+mn-cs"/>
              </a:rPr>
              <a:t>). If we are craving a specific food, such as carbs or candy, we are likely not physically hungry.</a:t>
            </a:r>
            <a:r>
              <a:rPr lang="en-US" sz="1200" kern="1200" baseline="0" dirty="0">
                <a:solidFill>
                  <a:schemeClr val="tx1"/>
                </a:solidFill>
                <a:effectLst/>
                <a:latin typeface="+mn-lt"/>
                <a:ea typeface="+mn-ea"/>
                <a:cs typeface="+mn-cs"/>
              </a:rPr>
              <a:t> </a:t>
            </a:r>
            <a:r>
              <a:rPr lang="en-US" sz="1200" dirty="0">
                <a:latin typeface="+mn-lt"/>
                <a:ea typeface="Arial" charset="0"/>
                <a:cs typeface="Arial" charset="0"/>
              </a:rPr>
              <a:t>Ask yourself: </a:t>
            </a:r>
            <a:r>
              <a:rPr lang="en-US" sz="1200" b="1" dirty="0">
                <a:latin typeface="+mn-lt"/>
                <a:ea typeface="Arial" charset="0"/>
                <a:cs typeface="Arial" charset="0"/>
              </a:rPr>
              <a:t>Am I hungry enough to eat an apple?</a:t>
            </a:r>
            <a:r>
              <a:rPr lang="en-US" sz="1200" b="1" baseline="0" dirty="0">
                <a:latin typeface="+mn-lt"/>
                <a:ea typeface="Arial" charset="0"/>
                <a:cs typeface="Arial" charset="0"/>
              </a:rPr>
              <a:t> </a:t>
            </a:r>
            <a:r>
              <a:rPr lang="en-US" sz="1200" dirty="0">
                <a:latin typeface="+mn-lt"/>
                <a:ea typeface="Arial" charset="0"/>
                <a:cs typeface="Arial" charset="0"/>
              </a:rPr>
              <a:t>If not, you’re probably </a:t>
            </a:r>
            <a:r>
              <a:rPr lang="en-US" sz="1200" b="1" dirty="0">
                <a:latin typeface="+mn-lt"/>
                <a:ea typeface="Arial" charset="0"/>
                <a:cs typeface="Arial" charset="0"/>
              </a:rPr>
              <a:t>not</a:t>
            </a:r>
            <a:r>
              <a:rPr lang="en-US" sz="1200" dirty="0">
                <a:latin typeface="+mn-lt"/>
                <a:ea typeface="Arial" charset="0"/>
                <a:cs typeface="Arial" charset="0"/>
              </a:rPr>
              <a:t> physically hungry!</a:t>
            </a:r>
          </a:p>
        </p:txBody>
      </p:sp>
    </p:spTree>
    <p:extLst>
      <p:ext uri="{BB962C8B-B14F-4D97-AF65-F5344CB8AC3E}">
        <p14:creationId xmlns:p14="http://schemas.microsoft.com/office/powerpoint/2010/main" val="3994224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14</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sng" baseline="0" dirty="0">
                <a:latin typeface="+mn-lt"/>
              </a:rPr>
              <a:t>Eat Smarter</a:t>
            </a:r>
          </a:p>
          <a:p>
            <a:pPr marL="0" indent="0">
              <a:lnSpc>
                <a:spcPct val="100000"/>
              </a:lnSpc>
              <a:spcBef>
                <a:spcPts val="0"/>
              </a:spcBef>
              <a:buFont typeface="Arial" panose="020B0604020202020204" pitchFamily="34" charset="0"/>
              <a:buNone/>
            </a:pPr>
            <a:endParaRPr lang="en-US" altLang="en-US" sz="1200" b="1" dirty="0">
              <a:latin typeface="+mn-lt"/>
              <a:cs typeface="Arial" panose="020B0604020202020204" pitchFamily="34" charset="0"/>
            </a:endParaRPr>
          </a:p>
          <a:p>
            <a:pPr marL="285750" indent="-285750">
              <a:lnSpc>
                <a:spcPct val="100000"/>
              </a:lnSpc>
              <a:spcBef>
                <a:spcPts val="0"/>
              </a:spcBef>
              <a:buFont typeface="Arial" panose="020B0604020202020204" pitchFamily="34" charset="0"/>
              <a:buChar char="•"/>
            </a:pPr>
            <a:r>
              <a:rPr lang="en-US" altLang="en-US" sz="1200" b="1" dirty="0">
                <a:latin typeface="+mn-lt"/>
                <a:cs typeface="Arial" panose="020B0604020202020204" pitchFamily="34" charset="0"/>
              </a:rPr>
              <a:t>Eat mindfully! </a:t>
            </a:r>
            <a:r>
              <a:rPr lang="en-US" altLang="en-US" sz="1200" dirty="0">
                <a:latin typeface="+mn-lt"/>
                <a:cs typeface="Arial" panose="020B0604020202020204" pitchFamily="34" charset="0"/>
              </a:rPr>
              <a:t>Concentrate on eating, not watching TV, driving, or using your phone</a:t>
            </a:r>
          </a:p>
          <a:p>
            <a:pPr marL="285750" indent="-285750">
              <a:lnSpc>
                <a:spcPct val="100000"/>
              </a:lnSpc>
              <a:spcBef>
                <a:spcPts val="0"/>
              </a:spcBef>
              <a:buFont typeface="Arial" panose="020B0604020202020204" pitchFamily="34" charset="0"/>
              <a:buChar char="•"/>
            </a:pPr>
            <a:r>
              <a:rPr lang="en-US" altLang="en-US" sz="1200" b="1" dirty="0">
                <a:latin typeface="+mn-lt"/>
                <a:cs typeface="Arial" panose="020B0604020202020204" pitchFamily="34" charset="0"/>
              </a:rPr>
              <a:t>Sit and eat </a:t>
            </a:r>
            <a:r>
              <a:rPr lang="en-US" altLang="en-US" sz="1200" dirty="0">
                <a:latin typeface="+mn-lt"/>
                <a:cs typeface="Arial" panose="020B0604020202020204" pitchFamily="34" charset="0"/>
              </a:rPr>
              <a:t>with others - research shows families who eat dinner at the table, eat less and are a healthier weight (Larson et al., 2007)</a:t>
            </a:r>
          </a:p>
          <a:p>
            <a:pPr marL="285750" indent="-285750">
              <a:lnSpc>
                <a:spcPct val="100000"/>
              </a:lnSpc>
              <a:spcBef>
                <a:spcPts val="0"/>
              </a:spcBef>
              <a:buFont typeface="Arial" panose="020B0604020202020204" pitchFamily="34" charset="0"/>
              <a:buChar char="•"/>
            </a:pPr>
            <a:r>
              <a:rPr lang="en-US" altLang="en-US" sz="1200" dirty="0">
                <a:latin typeface="+mn-lt"/>
                <a:cs typeface="Arial" panose="020B0604020202020204" pitchFamily="34" charset="0"/>
              </a:rPr>
              <a:t>Stock up on fruits, vegetables and proteins. </a:t>
            </a:r>
            <a:r>
              <a:rPr lang="en-US" altLang="en-US" sz="1200" b="1" dirty="0">
                <a:latin typeface="+mn-lt"/>
                <a:cs typeface="Arial" panose="020B0604020202020204" pitchFamily="34" charset="0"/>
              </a:rPr>
              <a:t>Avoid processed foods</a:t>
            </a:r>
            <a:r>
              <a:rPr lang="en-US" altLang="en-US" sz="1200" dirty="0">
                <a:latin typeface="+mn-lt"/>
                <a:cs typeface="Arial" panose="020B0604020202020204" pitchFamily="34" charset="0"/>
              </a:rPr>
              <a:t> &amp; foods with added sugar (check the labels!)</a:t>
            </a:r>
          </a:p>
          <a:p>
            <a:pPr marL="285750" indent="-285750">
              <a:lnSpc>
                <a:spcPct val="100000"/>
              </a:lnSpc>
              <a:spcBef>
                <a:spcPts val="0"/>
              </a:spcBef>
              <a:buFont typeface="Arial" panose="020B0604020202020204" pitchFamily="34" charset="0"/>
              <a:buChar char="•"/>
            </a:pPr>
            <a:r>
              <a:rPr lang="en-US" altLang="en-US" sz="1200" dirty="0">
                <a:latin typeface="+mn-lt"/>
                <a:cs typeface="Arial" panose="020B0604020202020204" pitchFamily="34" charset="0"/>
              </a:rPr>
              <a:t>Learn how to </a:t>
            </a:r>
            <a:r>
              <a:rPr lang="en-US" altLang="en-US" sz="1200" b="1" dirty="0">
                <a:latin typeface="+mn-lt"/>
                <a:cs typeface="Arial" panose="020B0604020202020204" pitchFamily="34" charset="0"/>
              </a:rPr>
              <a:t>cook</a:t>
            </a:r>
            <a:r>
              <a:rPr lang="en-US" altLang="en-US" sz="1200" dirty="0">
                <a:latin typeface="+mn-lt"/>
                <a:cs typeface="Arial" panose="020B0604020202020204" pitchFamily="34" charset="0"/>
              </a:rPr>
              <a:t> – gives</a:t>
            </a:r>
            <a:r>
              <a:rPr lang="en-US" altLang="en-US" sz="1200" baseline="0" dirty="0">
                <a:latin typeface="+mn-lt"/>
                <a:cs typeface="Arial" panose="020B0604020202020204" pitchFamily="34" charset="0"/>
              </a:rPr>
              <a:t> more control over the ingredients</a:t>
            </a:r>
            <a:endParaRPr lang="en-US" altLang="en-US" sz="1200" dirty="0">
              <a:latin typeface="+mn-lt"/>
              <a:cs typeface="Arial" panose="020B0604020202020204" pitchFamily="34" charset="0"/>
            </a:endParaRPr>
          </a:p>
          <a:p>
            <a:pPr marL="285750" indent="-285750">
              <a:lnSpc>
                <a:spcPct val="100000"/>
              </a:lnSpc>
              <a:spcBef>
                <a:spcPts val="0"/>
              </a:spcBef>
              <a:buFont typeface="Arial" panose="020B0604020202020204" pitchFamily="34" charset="0"/>
              <a:buChar char="•"/>
            </a:pPr>
            <a:r>
              <a:rPr lang="en-US" altLang="en-US" sz="1200" dirty="0">
                <a:latin typeface="+mn-lt"/>
                <a:cs typeface="Arial" panose="020B0604020202020204" pitchFamily="34" charset="0"/>
              </a:rPr>
              <a:t>Only </a:t>
            </a:r>
            <a:r>
              <a:rPr lang="en-US" altLang="en-US" sz="1200" b="1" dirty="0">
                <a:latin typeface="+mn-lt"/>
                <a:cs typeface="Arial" panose="020B0604020202020204" pitchFamily="34" charset="0"/>
              </a:rPr>
              <a:t>eat when you are hungry </a:t>
            </a:r>
            <a:r>
              <a:rPr lang="en-US" altLang="en-US" sz="1200" dirty="0">
                <a:latin typeface="+mn-lt"/>
                <a:cs typeface="Arial" panose="020B0604020202020204" pitchFamily="34" charset="0"/>
              </a:rPr>
              <a:t>– don’t use food to cope with problems or eat because you are bored</a:t>
            </a:r>
          </a:p>
          <a:p>
            <a:pPr marL="285750" indent="-285750">
              <a:lnSpc>
                <a:spcPct val="100000"/>
              </a:lnSpc>
              <a:spcBef>
                <a:spcPts val="0"/>
              </a:spcBef>
              <a:buFont typeface="Arial" panose="020B0604020202020204" pitchFamily="34" charset="0"/>
              <a:buChar char="•"/>
            </a:pPr>
            <a:r>
              <a:rPr lang="en-US" altLang="en-US" sz="1200" dirty="0">
                <a:latin typeface="+mn-lt"/>
                <a:cs typeface="Arial" panose="020B0604020202020204" pitchFamily="34" charset="0"/>
              </a:rPr>
              <a:t>Work on </a:t>
            </a:r>
            <a:r>
              <a:rPr lang="en-US" altLang="en-US" sz="1200" b="1" dirty="0">
                <a:latin typeface="+mn-lt"/>
                <a:cs typeface="Arial" panose="020B0604020202020204" pitchFamily="34" charset="0"/>
              </a:rPr>
              <a:t>positive self-talk</a:t>
            </a:r>
          </a:p>
          <a:p>
            <a:pPr marL="285750" indent="-285750">
              <a:lnSpc>
                <a:spcPct val="100000"/>
              </a:lnSpc>
              <a:spcBef>
                <a:spcPts val="0"/>
              </a:spcBef>
              <a:buFont typeface="Arial" panose="020B0604020202020204" pitchFamily="34" charset="0"/>
              <a:buChar char="•"/>
            </a:pPr>
            <a:r>
              <a:rPr lang="en-US" altLang="en-US" sz="1200" dirty="0">
                <a:latin typeface="+mn-lt"/>
                <a:cs typeface="Arial" panose="020B0604020202020204" pitchFamily="34" charset="0"/>
              </a:rPr>
              <a:t>Pay attention to </a:t>
            </a:r>
            <a:r>
              <a:rPr lang="en-US" altLang="en-US" sz="1200" b="1" dirty="0">
                <a:latin typeface="+mn-lt"/>
                <a:cs typeface="Arial" panose="020B0604020202020204" pitchFamily="34" charset="0"/>
              </a:rPr>
              <a:t>portion size</a:t>
            </a:r>
          </a:p>
          <a:p>
            <a:pPr marL="285750" indent="-285750">
              <a:lnSpc>
                <a:spcPct val="100000"/>
              </a:lnSpc>
              <a:spcBef>
                <a:spcPts val="0"/>
              </a:spcBef>
              <a:buFont typeface="Arial" panose="020B0604020202020204" pitchFamily="34" charset="0"/>
              <a:buChar char="•"/>
            </a:pPr>
            <a:r>
              <a:rPr lang="en-US" altLang="en-US" sz="1200" dirty="0">
                <a:latin typeface="+mn-lt"/>
                <a:cs typeface="Arial" panose="020B0604020202020204" pitchFamily="34" charset="0"/>
              </a:rPr>
              <a:t>Eat a healthy diet to stay full and satisfied. </a:t>
            </a:r>
            <a:r>
              <a:rPr lang="en-US" altLang="en-US" sz="1200" b="1" dirty="0">
                <a:latin typeface="+mn-lt"/>
                <a:cs typeface="Arial" panose="020B0604020202020204" pitchFamily="34" charset="0"/>
              </a:rPr>
              <a:t>Avoid strict diets </a:t>
            </a:r>
            <a:r>
              <a:rPr lang="en-US" altLang="en-US" sz="1200" dirty="0">
                <a:latin typeface="+mn-lt"/>
                <a:cs typeface="Arial" panose="020B0604020202020204" pitchFamily="34" charset="0"/>
              </a:rPr>
              <a:t>with lots of</a:t>
            </a:r>
            <a:r>
              <a:rPr lang="en-US" altLang="en-US" sz="1200" baseline="0" dirty="0">
                <a:latin typeface="+mn-lt"/>
                <a:cs typeface="Arial" panose="020B0604020202020204" pitchFamily="34" charset="0"/>
              </a:rPr>
              <a:t> rules which may set you up for failure and frustration</a:t>
            </a:r>
            <a:endParaRPr lang="en-US" altLang="en-US" sz="1200" dirty="0">
              <a:latin typeface="+mn-lt"/>
              <a:cs typeface="Arial" panose="020B0604020202020204" pitchFamily="34" charset="0"/>
            </a:endParaRPr>
          </a:p>
          <a:p>
            <a:pPr marL="285750" indent="-285750">
              <a:lnSpc>
                <a:spcPct val="100000"/>
              </a:lnSpc>
              <a:spcBef>
                <a:spcPts val="0"/>
              </a:spcBef>
              <a:buFont typeface="Arial" panose="020B0604020202020204" pitchFamily="34" charset="0"/>
              <a:buChar char="•"/>
            </a:pPr>
            <a:r>
              <a:rPr lang="en-US" altLang="en-US" sz="1200" b="1" u="none" baseline="0" dirty="0">
                <a:latin typeface="+mn-lt"/>
                <a:cs typeface="+mn-cs"/>
              </a:rPr>
              <a:t>APPS: </a:t>
            </a:r>
            <a:r>
              <a:rPr lang="en-US" altLang="en-US" sz="1200" b="0" u="none" baseline="0" dirty="0" err="1">
                <a:latin typeface="+mn-lt"/>
                <a:cs typeface="+mn-cs"/>
              </a:rPr>
              <a:t>MyFitnessPal</a:t>
            </a:r>
            <a:r>
              <a:rPr lang="en-US" altLang="en-US" sz="1200" b="0" u="none" baseline="0" dirty="0">
                <a:latin typeface="+mn-lt"/>
                <a:cs typeface="+mn-cs"/>
              </a:rPr>
              <a:t>, </a:t>
            </a:r>
            <a:r>
              <a:rPr lang="en-US" altLang="en-US" sz="1200" b="0" u="none" baseline="0" dirty="0" err="1">
                <a:latin typeface="+mn-lt"/>
                <a:cs typeface="+mn-cs"/>
              </a:rPr>
              <a:t>Fooducate</a:t>
            </a:r>
            <a:r>
              <a:rPr lang="en-US" altLang="en-US" sz="1200" b="0" u="none" baseline="0" dirty="0">
                <a:latin typeface="+mn-lt"/>
                <a:cs typeface="+mn-cs"/>
              </a:rPr>
              <a:t>, </a:t>
            </a:r>
            <a:r>
              <a:rPr lang="en-US" altLang="en-US" sz="1200" b="0" u="none" baseline="0" dirty="0" err="1">
                <a:latin typeface="+mn-lt"/>
                <a:cs typeface="+mn-cs"/>
              </a:rPr>
              <a:t>Lifesum</a:t>
            </a:r>
            <a:r>
              <a:rPr lang="en-US" altLang="en-US" sz="1200" b="0" u="none" baseline="0" dirty="0">
                <a:latin typeface="+mn-lt"/>
                <a:cs typeface="+mn-cs"/>
              </a:rPr>
              <a:t>, Navy Operational Fitness &amp; Fueling System</a:t>
            </a:r>
          </a:p>
        </p:txBody>
      </p:sp>
    </p:spTree>
    <p:extLst>
      <p:ext uri="{BB962C8B-B14F-4D97-AF65-F5344CB8AC3E}">
        <p14:creationId xmlns:p14="http://schemas.microsoft.com/office/powerpoint/2010/main" val="1061204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15</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sng" baseline="0" dirty="0">
                <a:latin typeface="+mn-lt"/>
              </a:rPr>
              <a:t>Physical Fitness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u="sng" baseline="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sng" baseline="0" dirty="0">
                <a:latin typeface="+mn-lt"/>
              </a:rPr>
              <a:t>Discussion Questions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u="none" baseline="0" dirty="0">
                <a:latin typeface="+mn-lt"/>
              </a:rPr>
              <a:t>-How do you feel when you are at your optimal fitness level?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u="none" baseline="0" dirty="0">
                <a:latin typeface="+mn-lt"/>
              </a:rPr>
              <a:t>-What are some activities you do to get physically fit?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u="none" baseline="0" dirty="0">
              <a:latin typeface="+mn-lt"/>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Losing or maintaining weight is not the ONLY reason we should exercise more.</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Physical activity helps you feel alive.</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Exercise helps make you more resilient, able to tolerate high stressors, recover, and grow from them- </a:t>
            </a:r>
            <a:r>
              <a:rPr lang="en-US" sz="1200" b="1" kern="1200" dirty="0">
                <a:solidFill>
                  <a:schemeClr val="tx1"/>
                </a:solidFill>
                <a:effectLst/>
                <a:latin typeface="+mn-lt"/>
                <a:ea typeface="+mn-ea"/>
                <a:cs typeface="+mn-cs"/>
              </a:rPr>
              <a:t>exercise is great medicine</a:t>
            </a:r>
            <a:r>
              <a:rPr lang="en-US" sz="1200"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u="none" baseline="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none" baseline="0" dirty="0">
                <a:latin typeface="+mn-lt"/>
              </a:rPr>
              <a:t>Physical Fitness:</a:t>
            </a:r>
          </a:p>
          <a:p>
            <a:pPr marL="171450" indent="-171450">
              <a:lnSpc>
                <a:spcPct val="100000"/>
              </a:lnSpc>
              <a:spcBef>
                <a:spcPts val="0"/>
              </a:spcBef>
              <a:spcAft>
                <a:spcPts val="0"/>
              </a:spcAft>
              <a:buClr>
                <a:schemeClr val="accent3"/>
              </a:buClr>
              <a:buFont typeface="Arial" panose="020B0604020202020204" pitchFamily="34" charset="0"/>
              <a:buChar char="•"/>
              <a:defRPr/>
            </a:pPr>
            <a:r>
              <a:rPr lang="en-US" sz="1200" dirty="0">
                <a:latin typeface="+mn-lt"/>
                <a:ea typeface="Arial" charset="0"/>
                <a:cs typeface="Arial" charset="0"/>
              </a:rPr>
              <a:t>Improve coping and problem solving skills</a:t>
            </a:r>
          </a:p>
          <a:p>
            <a:pPr marL="171450" indent="-171450">
              <a:lnSpc>
                <a:spcPct val="100000"/>
              </a:lnSpc>
              <a:spcBef>
                <a:spcPts val="0"/>
              </a:spcBef>
              <a:spcAft>
                <a:spcPts val="0"/>
              </a:spcAft>
              <a:buClr>
                <a:schemeClr val="accent3"/>
              </a:buClr>
              <a:buFont typeface="Arial" panose="020B0604020202020204" pitchFamily="34" charset="0"/>
              <a:buChar char="•"/>
              <a:defRPr/>
            </a:pPr>
            <a:r>
              <a:rPr lang="en-US" sz="1200" dirty="0">
                <a:latin typeface="+mn-lt"/>
                <a:ea typeface="Arial" charset="0"/>
                <a:cs typeface="Arial" charset="0"/>
              </a:rPr>
              <a:t>Strengthen performance</a:t>
            </a:r>
          </a:p>
          <a:p>
            <a:pPr marL="171450" indent="-171450">
              <a:lnSpc>
                <a:spcPct val="100000"/>
              </a:lnSpc>
              <a:spcBef>
                <a:spcPts val="0"/>
              </a:spcBef>
              <a:spcAft>
                <a:spcPts val="0"/>
              </a:spcAft>
              <a:buClr>
                <a:schemeClr val="accent3"/>
              </a:buClr>
              <a:buFont typeface="Arial" panose="020B0604020202020204" pitchFamily="34" charset="0"/>
              <a:buChar char="•"/>
              <a:defRPr/>
            </a:pPr>
            <a:r>
              <a:rPr lang="en-US" sz="1200" dirty="0">
                <a:latin typeface="+mn-lt"/>
                <a:ea typeface="Arial" charset="0"/>
                <a:cs typeface="Arial" charset="0"/>
              </a:rPr>
              <a:t>More alert and productive</a:t>
            </a:r>
          </a:p>
          <a:p>
            <a:pPr marL="171450" indent="-171450">
              <a:lnSpc>
                <a:spcPct val="100000"/>
              </a:lnSpc>
              <a:spcBef>
                <a:spcPts val="0"/>
              </a:spcBef>
              <a:spcAft>
                <a:spcPts val="0"/>
              </a:spcAft>
              <a:buClr>
                <a:schemeClr val="accent3"/>
              </a:buClr>
              <a:buFont typeface="Arial" panose="020B0604020202020204" pitchFamily="34" charset="0"/>
              <a:buChar char="•"/>
              <a:defRPr/>
            </a:pPr>
            <a:r>
              <a:rPr lang="en-US" sz="1200" dirty="0">
                <a:latin typeface="+mn-lt"/>
                <a:ea typeface="Arial" charset="0"/>
                <a:cs typeface="Arial" charset="0"/>
              </a:rPr>
              <a:t>Think and process information - ACT in response to thoughts and feeling, not REACT</a:t>
            </a:r>
          </a:p>
          <a:p>
            <a:pPr marL="171450" indent="-171450">
              <a:lnSpc>
                <a:spcPct val="100000"/>
              </a:lnSpc>
              <a:spcBef>
                <a:spcPts val="0"/>
              </a:spcBef>
              <a:spcAft>
                <a:spcPts val="0"/>
              </a:spcAft>
              <a:buClr>
                <a:schemeClr val="accent3"/>
              </a:buClr>
              <a:buFont typeface="Arial" panose="020B0604020202020204" pitchFamily="34" charset="0"/>
              <a:buChar char="•"/>
              <a:defRPr/>
            </a:pPr>
            <a:r>
              <a:rPr lang="en-US" sz="1200" dirty="0">
                <a:latin typeface="+mn-lt"/>
                <a:ea typeface="Arial" charset="0"/>
                <a:cs typeface="Arial" charset="0"/>
              </a:rPr>
              <a:t>Handle stress better</a:t>
            </a:r>
          </a:p>
          <a:p>
            <a:pPr marL="171450" indent="-171450">
              <a:lnSpc>
                <a:spcPct val="100000"/>
              </a:lnSpc>
              <a:spcBef>
                <a:spcPts val="0"/>
              </a:spcBef>
              <a:spcAft>
                <a:spcPts val="0"/>
              </a:spcAft>
              <a:buClr>
                <a:schemeClr val="accent3"/>
              </a:buClr>
              <a:buFont typeface="Arial" panose="020B0604020202020204" pitchFamily="34" charset="0"/>
              <a:buChar char="•"/>
              <a:defRPr/>
            </a:pPr>
            <a:r>
              <a:rPr lang="en-US" sz="1200" dirty="0">
                <a:latin typeface="+mn-lt"/>
                <a:ea typeface="Arial" charset="0"/>
                <a:cs typeface="Arial" charset="0"/>
              </a:rPr>
              <a:t>Sleep better</a:t>
            </a:r>
          </a:p>
          <a:p>
            <a:pPr marL="171450" indent="-171450">
              <a:lnSpc>
                <a:spcPct val="100000"/>
              </a:lnSpc>
              <a:spcBef>
                <a:spcPts val="0"/>
              </a:spcBef>
              <a:spcAft>
                <a:spcPts val="0"/>
              </a:spcAft>
              <a:buClr>
                <a:schemeClr val="accent3"/>
              </a:buClr>
              <a:buFont typeface="Arial" panose="020B0604020202020204" pitchFamily="34" charset="0"/>
              <a:buChar char="•"/>
              <a:defRPr/>
            </a:pPr>
            <a:r>
              <a:rPr lang="en-US" sz="1200" dirty="0">
                <a:latin typeface="+mn-lt"/>
                <a:ea typeface="Arial" charset="0"/>
                <a:cs typeface="Arial" charset="0"/>
              </a:rPr>
              <a:t>Improve self-esteem</a:t>
            </a:r>
          </a:p>
          <a:p>
            <a:pPr marL="171450" indent="-171450">
              <a:lnSpc>
                <a:spcPct val="100000"/>
              </a:lnSpc>
              <a:spcBef>
                <a:spcPts val="0"/>
              </a:spcBef>
              <a:spcAft>
                <a:spcPts val="0"/>
              </a:spcAft>
              <a:buClr>
                <a:schemeClr val="accent3"/>
              </a:buClr>
              <a:buFont typeface="Arial" panose="020B0604020202020204" pitchFamily="34" charset="0"/>
              <a:buChar char="•"/>
              <a:defRPr/>
            </a:pPr>
            <a:r>
              <a:rPr lang="en-US" sz="1200" dirty="0">
                <a:latin typeface="+mn-lt"/>
                <a:ea typeface="Arial" charset="0"/>
                <a:cs typeface="Arial" charset="0"/>
              </a:rPr>
              <a:t>Improve stamina</a:t>
            </a:r>
          </a:p>
        </p:txBody>
      </p:sp>
    </p:spTree>
    <p:extLst>
      <p:ext uri="{BB962C8B-B14F-4D97-AF65-F5344CB8AC3E}">
        <p14:creationId xmlns:p14="http://schemas.microsoft.com/office/powerpoint/2010/main" val="9494724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16</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sng" baseline="0" dirty="0">
                <a:latin typeface="+mn-lt"/>
              </a:rPr>
              <a:t>Maintain Your Physical Fitness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u="sng" baseline="0"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sng" baseline="0" dirty="0">
                <a:latin typeface="+mn-lt"/>
              </a:rPr>
              <a:t>Discussion Questions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u="none" baseline="0" dirty="0">
                <a:latin typeface="+mn-lt"/>
              </a:rPr>
              <a:t>-What are some thing you do to maintain your physical fitness?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u="sng" baseline="0" dirty="0">
              <a:latin typeface="+mn-lt"/>
            </a:endParaRPr>
          </a:p>
          <a:p>
            <a:pPr marL="171450" indent="-171450">
              <a:lnSpc>
                <a:spcPct val="100000"/>
              </a:lnSpc>
              <a:spcBef>
                <a:spcPts val="0"/>
              </a:spcBef>
              <a:spcAft>
                <a:spcPts val="0"/>
              </a:spcAft>
              <a:buFont typeface="Arial" panose="020B0604020202020204" pitchFamily="34" charset="0"/>
              <a:buChar char="•"/>
              <a:defRPr/>
            </a:pPr>
            <a:r>
              <a:rPr lang="en-US" sz="1200" dirty="0">
                <a:latin typeface="+mn-lt"/>
                <a:ea typeface="Arial" charset="0"/>
                <a:cs typeface="Arial" charset="0"/>
              </a:rPr>
              <a:t>Using effective goal setting – </a:t>
            </a:r>
            <a:r>
              <a:rPr lang="en-US" sz="1200" b="1" dirty="0">
                <a:latin typeface="+mn-lt"/>
                <a:ea typeface="Arial" charset="0"/>
                <a:cs typeface="Arial" charset="0"/>
              </a:rPr>
              <a:t>SMART Goals (Specific,</a:t>
            </a:r>
            <a:r>
              <a:rPr lang="en-US" sz="1200" b="1" baseline="0" dirty="0">
                <a:latin typeface="+mn-lt"/>
                <a:ea typeface="Arial" charset="0"/>
                <a:cs typeface="Arial" charset="0"/>
              </a:rPr>
              <a:t> Measurable, Achievable, Time-limited)</a:t>
            </a:r>
            <a:endParaRPr lang="en-US" sz="1200" b="1" dirty="0">
              <a:latin typeface="+mn-lt"/>
              <a:ea typeface="Arial" charset="0"/>
              <a:cs typeface="Arial" charset="0"/>
            </a:endParaRPr>
          </a:p>
          <a:p>
            <a:pPr marL="171450" indent="-171450">
              <a:lnSpc>
                <a:spcPct val="100000"/>
              </a:lnSpc>
              <a:spcBef>
                <a:spcPts val="0"/>
              </a:spcBef>
              <a:spcAft>
                <a:spcPts val="0"/>
              </a:spcAft>
              <a:buFont typeface="Arial" panose="020B0604020202020204" pitchFamily="34" charset="0"/>
              <a:buChar char="•"/>
              <a:defRPr/>
            </a:pPr>
            <a:r>
              <a:rPr lang="en-US" sz="1200" dirty="0">
                <a:latin typeface="+mn-lt"/>
                <a:ea typeface="Arial" charset="0"/>
                <a:cs typeface="Arial" charset="0"/>
              </a:rPr>
              <a:t>Make a commitment to value self-care</a:t>
            </a:r>
          </a:p>
          <a:p>
            <a:pPr marL="171450" indent="-171450">
              <a:lnSpc>
                <a:spcPct val="100000"/>
              </a:lnSpc>
              <a:spcBef>
                <a:spcPts val="0"/>
              </a:spcBef>
              <a:spcAft>
                <a:spcPts val="0"/>
              </a:spcAft>
              <a:buFont typeface="Arial" panose="020B0604020202020204" pitchFamily="34" charset="0"/>
              <a:buChar char="•"/>
              <a:defRPr/>
            </a:pPr>
            <a:r>
              <a:rPr lang="en-US" sz="1200" dirty="0">
                <a:latin typeface="+mn-lt"/>
                <a:ea typeface="Arial" charset="0"/>
                <a:cs typeface="Arial" charset="0"/>
              </a:rPr>
              <a:t>Establish a regular exercise routine, year round, not just during PRT cycles, that includes a well-rounded</a:t>
            </a:r>
            <a:r>
              <a:rPr lang="en-US" sz="1200" baseline="0" dirty="0">
                <a:latin typeface="+mn-lt"/>
                <a:ea typeface="Arial" charset="0"/>
                <a:cs typeface="Arial" charset="0"/>
              </a:rPr>
              <a:t> fitness program (cardio, strength training, recovery)</a:t>
            </a:r>
            <a:endParaRPr lang="en-US" sz="1200" dirty="0">
              <a:latin typeface="+mn-lt"/>
              <a:ea typeface="Arial" charset="0"/>
              <a:cs typeface="Arial" charset="0"/>
            </a:endParaRPr>
          </a:p>
          <a:p>
            <a:pPr marL="171450" indent="-171450">
              <a:lnSpc>
                <a:spcPct val="100000"/>
              </a:lnSpc>
              <a:spcBef>
                <a:spcPts val="0"/>
              </a:spcBef>
              <a:spcAft>
                <a:spcPts val="0"/>
              </a:spcAft>
              <a:buFont typeface="Arial" panose="020B0604020202020204" pitchFamily="34" charset="0"/>
              <a:buChar char="•"/>
              <a:defRPr/>
            </a:pPr>
            <a:r>
              <a:rPr lang="en-US" sz="1200" dirty="0">
                <a:latin typeface="+mn-lt"/>
                <a:ea typeface="Arial" charset="0"/>
                <a:cs typeface="Arial" charset="0"/>
              </a:rPr>
              <a:t>Exercise with a friend, family member and/or shipmate</a:t>
            </a:r>
            <a:endParaRPr lang="en-US" sz="1200" b="1" dirty="0">
              <a:latin typeface="+mn-lt"/>
              <a:ea typeface="Arial" charset="0"/>
              <a:cs typeface="Arial" charset="0"/>
            </a:endParaRPr>
          </a:p>
          <a:p>
            <a:pPr marL="171450" indent="-171450">
              <a:lnSpc>
                <a:spcPct val="100000"/>
              </a:lnSpc>
              <a:spcBef>
                <a:spcPts val="0"/>
              </a:spcBef>
              <a:spcAft>
                <a:spcPts val="0"/>
              </a:spcAft>
              <a:buFont typeface="Arial" panose="020B0604020202020204" pitchFamily="34" charset="0"/>
              <a:buChar char="•"/>
              <a:defRPr/>
            </a:pPr>
            <a:r>
              <a:rPr lang="en-US" sz="1200" dirty="0">
                <a:latin typeface="+mn-lt"/>
                <a:ea typeface="Arial" charset="0"/>
                <a:cs typeface="Arial" charset="0"/>
              </a:rPr>
              <a:t>Identifying and using non-food coping skills</a:t>
            </a:r>
          </a:p>
          <a:p>
            <a:pPr marL="171450" indent="-171450">
              <a:lnSpc>
                <a:spcPct val="100000"/>
              </a:lnSpc>
              <a:spcBef>
                <a:spcPts val="0"/>
              </a:spcBef>
              <a:spcAft>
                <a:spcPts val="0"/>
              </a:spcAft>
              <a:buFont typeface="Arial" panose="020B0604020202020204" pitchFamily="34" charset="0"/>
              <a:buChar char="•"/>
              <a:defRPr/>
            </a:pPr>
            <a:r>
              <a:rPr lang="en-US" sz="1200" dirty="0">
                <a:latin typeface="+mn-lt"/>
                <a:ea typeface="Arial" charset="0"/>
                <a:cs typeface="Arial" charset="0"/>
              </a:rPr>
              <a:t>Set aside time to prepare meals and exercise</a:t>
            </a:r>
          </a:p>
          <a:p>
            <a:pPr marL="171450" indent="-171450">
              <a:lnSpc>
                <a:spcPct val="100000"/>
              </a:lnSpc>
              <a:spcBef>
                <a:spcPts val="0"/>
              </a:spcBef>
              <a:spcAft>
                <a:spcPts val="0"/>
              </a:spcAft>
              <a:buFont typeface="Arial" panose="020B0604020202020204" pitchFamily="34" charset="0"/>
              <a:buChar char="•"/>
              <a:defRPr/>
            </a:pPr>
            <a:r>
              <a:rPr lang="en-US" sz="1200" dirty="0">
                <a:latin typeface="+mn-lt"/>
                <a:ea typeface="Arial" charset="0"/>
                <a:cs typeface="Arial" charset="0"/>
              </a:rPr>
              <a:t>Be gentle on yourself!</a:t>
            </a:r>
            <a:endParaRPr lang="en-US" sz="120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u="sng" baseline="0" dirty="0">
              <a:latin typeface="+mn-lt"/>
            </a:endParaRPr>
          </a:p>
        </p:txBody>
      </p:sp>
    </p:spTree>
    <p:extLst>
      <p:ext uri="{BB962C8B-B14F-4D97-AF65-F5344CB8AC3E}">
        <p14:creationId xmlns:p14="http://schemas.microsoft.com/office/powerpoint/2010/main" val="1522386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lvl="0" eaLnBrk="1" hangingPunct="1">
              <a:lnSpc>
                <a:spcPct val="100000"/>
              </a:lnSpc>
              <a:spcBef>
                <a:spcPts val="0"/>
              </a:spcBef>
              <a:spcAft>
                <a:spcPts val="0"/>
              </a:spcAft>
            </a:pPr>
            <a:r>
              <a:rPr lang="en-US" b="1" u="sng" dirty="0"/>
              <a:t>Exercise: SMART</a:t>
            </a:r>
            <a:r>
              <a:rPr lang="en-US" b="1" u="sng" baseline="0" dirty="0"/>
              <a:t> Goals</a:t>
            </a:r>
            <a:endParaRPr lang="en-US" b="1" u="sng" dirty="0"/>
          </a:p>
          <a:p>
            <a:pPr lvl="0" eaLnBrk="1" hangingPunct="1">
              <a:lnSpc>
                <a:spcPct val="100000"/>
              </a:lnSpc>
              <a:spcBef>
                <a:spcPts val="0"/>
              </a:spcBef>
              <a:spcAft>
                <a:spcPts val="0"/>
              </a:spcAft>
            </a:pPr>
            <a:endParaRPr lang="en-US" sz="1200" b="1" u="sng" baseline="0" dirty="0">
              <a:latin typeface="+mn-lt"/>
            </a:endParaRPr>
          </a:p>
          <a:p>
            <a:pPr lvl="0" eaLnBrk="1" hangingPunct="1">
              <a:lnSpc>
                <a:spcPct val="100000"/>
              </a:lnSpc>
              <a:spcBef>
                <a:spcPts val="0"/>
              </a:spcBef>
              <a:spcAft>
                <a:spcPts val="0"/>
              </a:spcAft>
            </a:pPr>
            <a:r>
              <a:rPr lang="en-US" sz="1200" kern="1200" dirty="0">
                <a:solidFill>
                  <a:schemeClr val="tx1"/>
                </a:solidFill>
                <a:effectLst/>
                <a:latin typeface="+mn-lt"/>
                <a:ea typeface="+mn-ea"/>
                <a:cs typeface="+mn-cs"/>
              </a:rPr>
              <a:t>One way to deal effectively with stress is to take time to reflect on the outcome you hope to achieve, and then set specific goals that can help move you toward that desirable outcome. Goals are a common way to track progress towards goals. Setting Goals that are aligned with your personal values can help you to set realistic goals and stay motivated in the face of obstacles.</a:t>
            </a:r>
          </a:p>
          <a:p>
            <a:pPr lvl="0" eaLnBrk="1" hangingPunct="1">
              <a:lnSpc>
                <a:spcPct val="100000"/>
              </a:lnSpc>
              <a:spcBef>
                <a:spcPts val="0"/>
              </a:spcBef>
              <a:spcAft>
                <a:spcPts val="0"/>
              </a:spcAft>
            </a:pPr>
            <a:endParaRPr lang="en-US" sz="1200" b="1" u="sng"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baseline="0" dirty="0">
                <a:latin typeface="+mn-lt"/>
              </a:rPr>
              <a:t>Directions: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Ask participants to review the worksheet and think of one problem or goal to work on over the next few weeks or months. Goals may be MAINTENANCE goals or GROWTH goals. Those who currently have minimal stressors may choose MAINTENANCE goals, while those who have minimal coping strategies may choose GROWTH goals.</a:t>
            </a:r>
          </a:p>
          <a:p>
            <a:pPr>
              <a:lnSpc>
                <a:spcPct val="100000"/>
              </a:lnSpc>
              <a:spcBef>
                <a:spcPts val="0"/>
              </a:spcBef>
              <a:spcAft>
                <a:spcPts val="0"/>
              </a:spcAft>
            </a:pPr>
            <a:endParaRPr lang="en-US" sz="1200" kern="1200" dirty="0">
              <a:solidFill>
                <a:schemeClr val="tx1"/>
              </a:solidFill>
              <a:effectLst/>
              <a:latin typeface="+mn-lt"/>
              <a:ea typeface="+mn-ea"/>
              <a:cs typeface="+mn-cs"/>
            </a:endParaRPr>
          </a:p>
          <a:p>
            <a:pPr>
              <a:lnSpc>
                <a:spcPct val="100000"/>
              </a:lnSpc>
              <a:spcBef>
                <a:spcPts val="0"/>
              </a:spcBef>
              <a:spcAft>
                <a:spcPts val="0"/>
              </a:spcAft>
            </a:pPr>
            <a:r>
              <a:rPr lang="en-US" sz="1200" kern="1200" dirty="0">
                <a:solidFill>
                  <a:schemeClr val="tx1"/>
                </a:solidFill>
                <a:effectLst/>
                <a:latin typeface="+mn-lt"/>
                <a:ea typeface="+mn-ea"/>
                <a:cs typeface="+mn-cs"/>
              </a:rPr>
              <a:t>Follow up with a brief discussion about the importance of having several specific, values-driven, goal-directed “backup plans” in place. And, how the use of problem solving can make them more likely to succeed in reaching their goals.</a:t>
            </a:r>
          </a:p>
          <a:p>
            <a:pPr>
              <a:lnSpc>
                <a:spcPct val="100000"/>
              </a:lnSpc>
              <a:spcBef>
                <a:spcPts val="0"/>
              </a:spcBef>
              <a:spcAft>
                <a:spcPts val="0"/>
              </a:spcAft>
            </a:pPr>
            <a:r>
              <a:rPr lang="en-US" sz="1200" kern="1200" dirty="0">
                <a:solidFill>
                  <a:schemeClr val="tx1"/>
                </a:solidFill>
                <a:effectLst/>
                <a:latin typeface="+mn-lt"/>
                <a:ea typeface="+mn-ea"/>
                <a:cs typeface="+mn-cs"/>
              </a:rPr>
              <a:t> </a:t>
            </a:r>
          </a:p>
          <a:p>
            <a:pPr>
              <a:lnSpc>
                <a:spcPct val="100000"/>
              </a:lnSpc>
              <a:spcBef>
                <a:spcPts val="0"/>
              </a:spcBef>
              <a:spcAft>
                <a:spcPts val="0"/>
              </a:spcAft>
            </a:pPr>
            <a:r>
              <a:rPr lang="en-US" sz="1200" b="1" kern="1200" dirty="0">
                <a:solidFill>
                  <a:schemeClr val="tx1"/>
                </a:solidFill>
                <a:effectLst/>
                <a:latin typeface="+mn-lt"/>
                <a:ea typeface="+mn-ea"/>
                <a:cs typeface="+mn-cs"/>
              </a:rPr>
              <a:t>SPECIFIC:</a:t>
            </a:r>
            <a:r>
              <a:rPr lang="en-US" sz="1200" kern="1200" dirty="0">
                <a:solidFill>
                  <a:schemeClr val="tx1"/>
                </a:solidFill>
                <a:effectLst/>
                <a:latin typeface="+mn-lt"/>
                <a:ea typeface="+mn-ea"/>
                <a:cs typeface="+mn-cs"/>
              </a:rPr>
              <a:t> Be extremely clear about what you want to achieve. When and where will you begin working toward this goal? Who and what will be involved?</a:t>
            </a:r>
          </a:p>
          <a:p>
            <a:pPr>
              <a:lnSpc>
                <a:spcPct val="100000"/>
              </a:lnSpc>
              <a:spcBef>
                <a:spcPts val="0"/>
              </a:spcBef>
              <a:spcAft>
                <a:spcPts val="0"/>
              </a:spcAft>
            </a:pPr>
            <a:endParaRPr lang="en-US" sz="1200" b="1" kern="1200" dirty="0">
              <a:solidFill>
                <a:schemeClr val="tx1"/>
              </a:solidFill>
              <a:effectLst/>
              <a:latin typeface="+mn-lt"/>
              <a:ea typeface="+mn-ea"/>
              <a:cs typeface="+mn-cs"/>
            </a:endParaRPr>
          </a:p>
          <a:p>
            <a:pPr>
              <a:lnSpc>
                <a:spcPct val="100000"/>
              </a:lnSpc>
              <a:spcBef>
                <a:spcPts val="0"/>
              </a:spcBef>
              <a:spcAft>
                <a:spcPts val="0"/>
              </a:spcAft>
            </a:pPr>
            <a:r>
              <a:rPr lang="en-US" sz="1200" b="1" kern="1200" dirty="0">
                <a:solidFill>
                  <a:schemeClr val="tx1"/>
                </a:solidFill>
                <a:effectLst/>
                <a:latin typeface="+mn-lt"/>
                <a:ea typeface="+mn-ea"/>
                <a:cs typeface="+mn-cs"/>
              </a:rPr>
              <a:t>MEASUREABLE:</a:t>
            </a:r>
            <a:r>
              <a:rPr lang="en-US" sz="1200" kern="1200" dirty="0">
                <a:solidFill>
                  <a:schemeClr val="tx1"/>
                </a:solidFill>
                <a:effectLst/>
                <a:latin typeface="+mn-lt"/>
                <a:ea typeface="+mn-ea"/>
                <a:cs typeface="+mn-cs"/>
              </a:rPr>
              <a:t> How will you know when you have achieved your goal? What will be different from before? What will you have started or stopped doing?</a:t>
            </a:r>
          </a:p>
          <a:p>
            <a:pPr>
              <a:lnSpc>
                <a:spcPct val="100000"/>
              </a:lnSpc>
              <a:spcBef>
                <a:spcPts val="0"/>
              </a:spcBef>
              <a:spcAft>
                <a:spcPts val="0"/>
              </a:spcAft>
            </a:pPr>
            <a:endParaRPr lang="en-US" sz="1200" b="1" kern="1200" dirty="0">
              <a:solidFill>
                <a:schemeClr val="tx1"/>
              </a:solidFill>
              <a:effectLst/>
              <a:latin typeface="+mn-lt"/>
              <a:ea typeface="+mn-ea"/>
              <a:cs typeface="+mn-cs"/>
            </a:endParaRPr>
          </a:p>
          <a:p>
            <a:pPr>
              <a:lnSpc>
                <a:spcPct val="100000"/>
              </a:lnSpc>
              <a:spcBef>
                <a:spcPts val="0"/>
              </a:spcBef>
              <a:spcAft>
                <a:spcPts val="0"/>
              </a:spcAft>
            </a:pPr>
            <a:r>
              <a:rPr lang="en-US" sz="1200" b="1" kern="1200" dirty="0">
                <a:solidFill>
                  <a:schemeClr val="tx1"/>
                </a:solidFill>
                <a:effectLst/>
                <a:latin typeface="+mn-lt"/>
                <a:ea typeface="+mn-ea"/>
                <a:cs typeface="+mn-cs"/>
              </a:rPr>
              <a:t>ADAPTIVE:</a:t>
            </a:r>
            <a:r>
              <a:rPr lang="en-US" sz="1200" kern="1200" dirty="0">
                <a:solidFill>
                  <a:schemeClr val="tx1"/>
                </a:solidFill>
                <a:effectLst/>
                <a:latin typeface="+mn-lt"/>
                <a:ea typeface="+mn-ea"/>
                <a:cs typeface="+mn-cs"/>
              </a:rPr>
              <a:t> Is this goal going to help you move in a valued direction? Will it improve, enrich, or enhance your quality of life? Will the goal help you achieve a sense of meaning or is it based on rigid rules, a desire to please others, or an attempt to avoid pain.</a:t>
            </a:r>
          </a:p>
          <a:p>
            <a:pPr>
              <a:lnSpc>
                <a:spcPct val="100000"/>
              </a:lnSpc>
              <a:spcBef>
                <a:spcPts val="0"/>
              </a:spcBef>
              <a:spcAft>
                <a:spcPts val="0"/>
              </a:spcAft>
            </a:pPr>
            <a:endParaRPr lang="en-US" sz="1200" b="1" kern="1200" dirty="0">
              <a:solidFill>
                <a:schemeClr val="tx1"/>
              </a:solidFill>
              <a:effectLst/>
              <a:latin typeface="+mn-lt"/>
              <a:ea typeface="+mn-ea"/>
              <a:cs typeface="+mn-cs"/>
            </a:endParaRPr>
          </a:p>
          <a:p>
            <a:pPr>
              <a:lnSpc>
                <a:spcPct val="100000"/>
              </a:lnSpc>
              <a:spcBef>
                <a:spcPts val="0"/>
              </a:spcBef>
              <a:spcAft>
                <a:spcPts val="0"/>
              </a:spcAft>
            </a:pPr>
            <a:r>
              <a:rPr lang="en-US" sz="1200" b="1" kern="1200" dirty="0">
                <a:solidFill>
                  <a:schemeClr val="tx1"/>
                </a:solidFill>
                <a:effectLst/>
                <a:latin typeface="+mn-lt"/>
                <a:ea typeface="+mn-ea"/>
                <a:cs typeface="+mn-cs"/>
              </a:rPr>
              <a:t>REALISTIC &amp; RESOURCED:</a:t>
            </a:r>
            <a:r>
              <a:rPr lang="en-US" sz="1200" kern="1200" dirty="0">
                <a:solidFill>
                  <a:schemeClr val="tx1"/>
                </a:solidFill>
                <a:effectLst/>
                <a:latin typeface="+mn-lt"/>
                <a:ea typeface="+mn-ea"/>
                <a:cs typeface="+mn-cs"/>
              </a:rPr>
              <a:t> Make sure you are not setting yourself up for failure by setting goals that are too high, or unattainable. Celebrate small successes, and give yourself room for setbacks since these are perfectly normal. Is your goal realistic with the resources you have available? Are there any resources that you need to get before you can, or that will help you achieve your goal? How accessible and reliable are these resources? Do you have a back-up plan if you run into problems?</a:t>
            </a:r>
          </a:p>
          <a:p>
            <a:pPr>
              <a:lnSpc>
                <a:spcPct val="100000"/>
              </a:lnSpc>
              <a:spcBef>
                <a:spcPts val="0"/>
              </a:spcBef>
              <a:spcAft>
                <a:spcPts val="0"/>
              </a:spcAft>
            </a:pPr>
            <a:endParaRPr lang="en-US" sz="1200" b="1" kern="1200" dirty="0">
              <a:solidFill>
                <a:schemeClr val="tx1"/>
              </a:solidFill>
              <a:effectLst/>
              <a:latin typeface="+mn-lt"/>
              <a:ea typeface="+mn-ea"/>
              <a:cs typeface="+mn-cs"/>
            </a:endParaRPr>
          </a:p>
          <a:p>
            <a:pPr>
              <a:lnSpc>
                <a:spcPct val="100000"/>
              </a:lnSpc>
              <a:spcBef>
                <a:spcPts val="0"/>
              </a:spcBef>
              <a:spcAft>
                <a:spcPts val="0"/>
              </a:spcAft>
            </a:pPr>
            <a:r>
              <a:rPr lang="en-US" sz="1200" b="1" kern="1200" dirty="0">
                <a:solidFill>
                  <a:schemeClr val="tx1"/>
                </a:solidFill>
                <a:effectLst/>
                <a:latin typeface="+mn-lt"/>
                <a:ea typeface="+mn-ea"/>
                <a:cs typeface="+mn-cs"/>
              </a:rPr>
              <a:t>TIME-LIMITED:</a:t>
            </a:r>
            <a:r>
              <a:rPr lang="en-US" sz="1200" kern="1200" dirty="0">
                <a:solidFill>
                  <a:schemeClr val="tx1"/>
                </a:solidFill>
                <a:effectLst/>
                <a:latin typeface="+mn-lt"/>
                <a:ea typeface="+mn-ea"/>
                <a:cs typeface="+mn-cs"/>
              </a:rPr>
              <a:t> Set a reasonable time limit to achieve your goal such as 1 week, 1 month, 6 months, or 1 year. Consider breaking it into smaller steps, and check in regularly on your progress</a:t>
            </a:r>
          </a:p>
          <a:p>
            <a:pPr>
              <a:lnSpc>
                <a:spcPct val="100000"/>
              </a:lnSpc>
              <a:spcBef>
                <a:spcPts val="0"/>
              </a:spcBef>
              <a:spcAft>
                <a:spcPts val="0"/>
              </a:spcAft>
            </a:pPr>
            <a:endParaRPr lang="en-US" sz="1200" kern="1200" dirty="0">
              <a:solidFill>
                <a:schemeClr val="tx1"/>
              </a:solidFill>
              <a:effectLst/>
              <a:latin typeface="+mn-lt"/>
              <a:ea typeface="+mn-ea"/>
              <a:cs typeface="+mn-cs"/>
            </a:endParaRPr>
          </a:p>
          <a:p>
            <a:pPr>
              <a:lnSpc>
                <a:spcPct val="100000"/>
              </a:lnSpc>
              <a:spcBef>
                <a:spcPts val="0"/>
              </a:spcBef>
              <a:spcAft>
                <a:spcPts val="0"/>
              </a:spcAft>
            </a:pPr>
            <a:r>
              <a:rPr lang="en-US" sz="1200" b="1" u="sng" kern="1200" dirty="0">
                <a:solidFill>
                  <a:schemeClr val="tx1"/>
                </a:solidFill>
                <a:effectLst/>
                <a:latin typeface="+mn-lt"/>
                <a:ea typeface="+mn-ea"/>
                <a:cs typeface="+mn-cs"/>
              </a:rPr>
              <a:t>Time Allotted: </a:t>
            </a:r>
            <a:r>
              <a:rPr lang="en-US" sz="1200" kern="1200" dirty="0">
                <a:solidFill>
                  <a:schemeClr val="tx1"/>
                </a:solidFill>
                <a:effectLst/>
                <a:latin typeface="+mn-lt"/>
                <a:ea typeface="+mn-ea"/>
                <a:cs typeface="+mn-cs"/>
              </a:rPr>
              <a:t> 10 minutes</a:t>
            </a:r>
          </a:p>
          <a:p>
            <a:pPr>
              <a:lnSpc>
                <a:spcPct val="100000"/>
              </a:lnSpc>
              <a:spcBef>
                <a:spcPts val="0"/>
              </a:spcBef>
              <a:spcAft>
                <a:spcPts val="0"/>
              </a:spcAft>
            </a:pPr>
            <a:r>
              <a:rPr lang="en-US" sz="1200" b="1" u="none" strike="no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a:lnSpc>
                <a:spcPct val="100000"/>
              </a:lnSpc>
              <a:spcBef>
                <a:spcPts val="0"/>
              </a:spcBef>
              <a:spcAft>
                <a:spcPts val="0"/>
              </a:spcAft>
            </a:pPr>
            <a:r>
              <a:rPr lang="en-US" sz="1200" b="1" u="sng" kern="1200" dirty="0">
                <a:solidFill>
                  <a:schemeClr val="tx1"/>
                </a:solidFill>
                <a:effectLst/>
                <a:latin typeface="+mn-lt"/>
                <a:ea typeface="+mn-ea"/>
                <a:cs typeface="+mn-cs"/>
              </a:rPr>
              <a:t>Discussion Question: </a:t>
            </a:r>
            <a:endParaRPr lang="en-US" sz="1200" kern="1200" dirty="0">
              <a:solidFill>
                <a:schemeClr val="tx1"/>
              </a:solidFill>
              <a:effectLst/>
              <a:latin typeface="+mn-lt"/>
              <a:ea typeface="+mn-ea"/>
              <a:cs typeface="+mn-cs"/>
            </a:endParaRPr>
          </a:p>
          <a:p>
            <a:pPr>
              <a:lnSpc>
                <a:spcPct val="100000"/>
              </a:lnSpc>
              <a:spcBef>
                <a:spcPts val="0"/>
              </a:spcBef>
              <a:spcAft>
                <a:spcPts val="0"/>
              </a:spcAft>
            </a:pPr>
            <a:r>
              <a:rPr lang="en-US" sz="1200" kern="1200" dirty="0">
                <a:solidFill>
                  <a:schemeClr val="tx1"/>
                </a:solidFill>
                <a:effectLst/>
                <a:latin typeface="+mn-lt"/>
                <a:ea typeface="+mn-ea"/>
                <a:cs typeface="+mn-cs"/>
              </a:rPr>
              <a:t>-Do you know what a SMART goal is?</a:t>
            </a:r>
          </a:p>
          <a:p>
            <a:pPr>
              <a:lnSpc>
                <a:spcPct val="100000"/>
              </a:lnSpc>
              <a:spcBef>
                <a:spcPts val="0"/>
              </a:spcBef>
              <a:spcAft>
                <a:spcPts val="0"/>
              </a:spcAft>
            </a:pPr>
            <a:r>
              <a:rPr lang="en-US" sz="1200" kern="1200" dirty="0">
                <a:solidFill>
                  <a:schemeClr val="tx1"/>
                </a:solidFill>
                <a:effectLst/>
                <a:latin typeface="+mn-lt"/>
                <a:ea typeface="+mn-ea"/>
                <a:cs typeface="+mn-cs"/>
              </a:rPr>
              <a:t>-Can the use of problem solving make you more likely to succeed in reaching your goals?</a:t>
            </a:r>
          </a:p>
          <a:p>
            <a:pPr lvl="0" eaLnBrk="1" hangingPunct="1">
              <a:lnSpc>
                <a:spcPct val="100000"/>
              </a:lnSpc>
              <a:spcBef>
                <a:spcPts val="0"/>
              </a:spcBef>
              <a:spcAft>
                <a:spcPts val="0"/>
              </a:spcAft>
            </a:pPr>
            <a:endParaRPr lang="en-US" sz="1200" b="1" u="sng" baseline="0" dirty="0">
              <a:latin typeface="+mn-lt"/>
            </a:endParaRPr>
          </a:p>
        </p:txBody>
      </p:sp>
      <p:sp>
        <p:nvSpPr>
          <p:cNvPr id="2" name="Slide Number Placeholder 1"/>
          <p:cNvSpPr>
            <a:spLocks noGrp="1"/>
          </p:cNvSpPr>
          <p:nvPr>
            <p:ph type="sldNum" sz="quarter" idx="10"/>
          </p:nvPr>
        </p:nvSpPr>
        <p:spPr/>
        <p:txBody>
          <a:bodyPr/>
          <a:lstStyle/>
          <a:p>
            <a:fld id="{2B34DC63-3C42-4748-AEA2-132E7F4F322E}"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325534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a:rPr>
              <a:t>Human Performance Resource Center  </a:t>
            </a:r>
            <a:r>
              <a:rPr lang="en-US" dirty="0">
                <a:hlinkClick r:id="rId3"/>
              </a:rPr>
              <a:t>HPRC – The military’s source for fitness, wellness, and performance nutrition (hprc-online.org)</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hlinkClick r:id="rId3"/>
            </a:endParaRPr>
          </a:p>
          <a:p>
            <a:pPr lvl="0" eaLnBrk="1" hangingPunct="1">
              <a:lnSpc>
                <a:spcPct val="100000"/>
              </a:lnSpc>
              <a:spcBef>
                <a:spcPts val="0"/>
              </a:spcBef>
              <a:spcAft>
                <a:spcPts val="0"/>
              </a:spcAft>
            </a:pPr>
            <a:endParaRPr lang="en-US" sz="1200" b="1" u="sng" baseline="0" dirty="0">
              <a:latin typeface="+mn-lt"/>
            </a:endParaRPr>
          </a:p>
        </p:txBody>
      </p:sp>
      <p:sp>
        <p:nvSpPr>
          <p:cNvPr id="2" name="Slide Number Placeholder 1"/>
          <p:cNvSpPr>
            <a:spLocks noGrp="1"/>
          </p:cNvSpPr>
          <p:nvPr>
            <p:ph type="sldNum" sz="quarter" idx="10"/>
          </p:nvPr>
        </p:nvSpPr>
        <p:spPr/>
        <p:txBody>
          <a:bodyPr/>
          <a:lstStyle/>
          <a:p>
            <a:fld id="{2B34DC63-3C42-4748-AEA2-132E7F4F322E}"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149359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lvl="0" eaLnBrk="1" hangingPunct="1">
              <a:lnSpc>
                <a:spcPct val="100000"/>
              </a:lnSpc>
              <a:spcBef>
                <a:spcPct val="0"/>
              </a:spcBef>
              <a:spcAft>
                <a:spcPts val="0"/>
              </a:spcAft>
            </a:pPr>
            <a:r>
              <a:rPr lang="en-US" sz="1200" b="1" u="sng" kern="1200" dirty="0">
                <a:solidFill>
                  <a:schemeClr val="tx1"/>
                </a:solidFill>
                <a:effectLst/>
                <a:latin typeface="+mn-lt"/>
                <a:ea typeface="+mn-ea"/>
                <a:cs typeface="+mn-cs"/>
              </a:rPr>
              <a:t>Healthy</a:t>
            </a:r>
            <a:r>
              <a:rPr lang="en-US" sz="1200" b="1" u="sng" kern="1200" baseline="0" dirty="0">
                <a:solidFill>
                  <a:schemeClr val="tx1"/>
                </a:solidFill>
                <a:effectLst/>
                <a:latin typeface="+mn-lt"/>
                <a:ea typeface="+mn-ea"/>
                <a:cs typeface="+mn-cs"/>
              </a:rPr>
              <a:t> Behaviors: Sleep, Nutrition &amp; Physical Fitness </a:t>
            </a:r>
            <a:endParaRPr lang="en-US" sz="1200" b="1" u="sng" kern="1200" dirty="0">
              <a:solidFill>
                <a:schemeClr val="tx1"/>
              </a:solidFill>
              <a:effectLst/>
              <a:latin typeface="+mn-lt"/>
              <a:ea typeface="+mn-ea"/>
              <a:cs typeface="+mn-cs"/>
            </a:endParaRPr>
          </a:p>
          <a:p>
            <a:pPr lvl="0" eaLnBrk="1" hangingPunct="1">
              <a:lnSpc>
                <a:spcPct val="100000"/>
              </a:lnSpc>
              <a:spcBef>
                <a:spcPct val="0"/>
              </a:spcBef>
              <a:spcAft>
                <a:spcPts val="0"/>
              </a:spcAft>
            </a:pPr>
            <a:endParaRPr lang="en-US" sz="1200" b="1" u="sng" kern="1200" dirty="0">
              <a:solidFill>
                <a:schemeClr val="tx1"/>
              </a:solidFill>
              <a:effectLst/>
              <a:latin typeface="+mn-lt"/>
              <a:ea typeface="+mn-ea"/>
              <a:cs typeface="+mn-cs"/>
            </a:endParaRPr>
          </a:p>
          <a:p>
            <a:pPr lvl="0" eaLnBrk="1" hangingPunct="1">
              <a:lnSpc>
                <a:spcPct val="100000"/>
              </a:lnSpc>
              <a:spcBef>
                <a:spcPct val="0"/>
              </a:spcBef>
              <a:spcAft>
                <a:spcPts val="0"/>
              </a:spcAft>
            </a:pPr>
            <a:endParaRPr lang="en-US" sz="1200" b="1" u="sng" kern="1200" dirty="0">
              <a:solidFill>
                <a:schemeClr val="tx1"/>
              </a:solidFill>
              <a:effectLst/>
              <a:latin typeface="+mn-lt"/>
              <a:ea typeface="+mn-ea"/>
              <a:cs typeface="+mn-cs"/>
            </a:endParaRPr>
          </a:p>
        </p:txBody>
      </p:sp>
      <p:sp>
        <p:nvSpPr>
          <p:cNvPr id="2" name="Slide Number Placeholder 1"/>
          <p:cNvSpPr>
            <a:spLocks noGrp="1"/>
          </p:cNvSpPr>
          <p:nvPr>
            <p:ph type="sldNum" sz="quarter" idx="10"/>
          </p:nvPr>
        </p:nvSpPr>
        <p:spPr/>
        <p:txBody>
          <a:bodyPr/>
          <a:lstStyle/>
          <a:p>
            <a:fld id="{2B34DC63-3C42-4748-AEA2-132E7F4F322E}"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728964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3</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lvl="0" indent="0">
              <a:lnSpc>
                <a:spcPct val="100000"/>
              </a:lnSpc>
              <a:spcBef>
                <a:spcPts val="0"/>
              </a:spcBef>
              <a:spcAft>
                <a:spcPts val="0"/>
              </a:spcAft>
              <a:buFont typeface="Arial" panose="020B0604020202020204" pitchFamily="34" charset="0"/>
              <a:buNone/>
            </a:pPr>
            <a:r>
              <a:rPr lang="en-US" sz="1200" b="1" u="sng" dirty="0">
                <a:latin typeface="+mn-lt"/>
                <a:cs typeface="Arial" pitchFamily="34" charset="0"/>
              </a:rPr>
              <a:t>Learning</a:t>
            </a:r>
            <a:r>
              <a:rPr lang="en-US" sz="1200" b="1" u="sng" baseline="0" dirty="0">
                <a:latin typeface="+mn-lt"/>
                <a:cs typeface="Arial" pitchFamily="34" charset="0"/>
              </a:rPr>
              <a:t> Objectives </a:t>
            </a:r>
          </a:p>
          <a:p>
            <a:pPr marL="171450" indent="-171450">
              <a:lnSpc>
                <a:spcPct val="100000"/>
              </a:lnSpc>
              <a:spcBef>
                <a:spcPts val="0"/>
              </a:spcBef>
              <a:spcAft>
                <a:spcPts val="0"/>
              </a:spcAft>
              <a:buFont typeface="Arial" panose="020B0604020202020204" pitchFamily="34" charset="0"/>
              <a:buChar char="•"/>
            </a:pPr>
            <a:endParaRPr lang="en-US" sz="1200" dirty="0">
              <a:latin typeface="+mn-lt"/>
              <a:ea typeface="ＭＳ Ｐゴシック" charset="0"/>
              <a:cs typeface="ＭＳ Ｐゴシック" charset="0"/>
            </a:endParaRPr>
          </a:p>
          <a:p>
            <a:pPr marL="171450" indent="-171450">
              <a:lnSpc>
                <a:spcPct val="100000"/>
              </a:lnSpc>
              <a:spcBef>
                <a:spcPts val="0"/>
              </a:spcBef>
              <a:spcAft>
                <a:spcPts val="0"/>
              </a:spcAft>
              <a:buFont typeface="Arial" panose="020B0604020202020204" pitchFamily="34" charset="0"/>
              <a:buChar char="•"/>
            </a:pPr>
            <a:r>
              <a:rPr lang="en-US" sz="1200" b="1" dirty="0">
                <a:latin typeface="+mn-lt"/>
                <a:ea typeface="ＭＳ Ｐゴシック" charset="0"/>
                <a:cs typeface="ＭＳ Ｐゴシック" charset="0"/>
              </a:rPr>
              <a:t>IDENTIFY</a:t>
            </a:r>
            <a:r>
              <a:rPr lang="en-US" sz="1200" b="0" baseline="0" dirty="0">
                <a:latin typeface="+mn-lt"/>
                <a:ea typeface="ＭＳ Ｐゴシック" charset="0"/>
                <a:cs typeface="ＭＳ Ｐゴシック" charset="0"/>
              </a:rPr>
              <a:t> and </a:t>
            </a:r>
            <a:r>
              <a:rPr lang="en-US" sz="1200" b="1" baseline="0" dirty="0">
                <a:latin typeface="+mn-lt"/>
                <a:ea typeface="ＭＳ Ｐゴシック" charset="0"/>
                <a:cs typeface="ＭＳ Ｐゴシック" charset="0"/>
              </a:rPr>
              <a:t>DISCUSS </a:t>
            </a:r>
            <a:r>
              <a:rPr lang="en-US" sz="1200" b="0" baseline="0" dirty="0">
                <a:latin typeface="+mn-lt"/>
                <a:ea typeface="ＭＳ Ｐゴシック" charset="0"/>
                <a:cs typeface="ＭＳ Ｐゴシック" charset="0"/>
              </a:rPr>
              <a:t>how you can increase your</a:t>
            </a:r>
            <a:r>
              <a:rPr lang="en-US" sz="1200" b="0" dirty="0">
                <a:latin typeface="+mn-lt"/>
                <a:ea typeface="ＭＳ Ｐゴシック" charset="0"/>
                <a:cs typeface="ＭＳ Ｐゴシック" charset="0"/>
              </a:rPr>
              <a:t> </a:t>
            </a:r>
            <a:r>
              <a:rPr lang="en-US" sz="1200" dirty="0">
                <a:latin typeface="+mn-lt"/>
                <a:ea typeface="ＭＳ Ｐゴシック" charset="0"/>
                <a:cs typeface="ＭＳ Ｐゴシック" charset="0"/>
              </a:rPr>
              <a:t>physical resilience by using the mind, social, and spiritual domains</a:t>
            </a:r>
          </a:p>
          <a:p>
            <a:pPr marL="171450" indent="-171450">
              <a:lnSpc>
                <a:spcPct val="100000"/>
              </a:lnSpc>
              <a:spcBef>
                <a:spcPts val="0"/>
              </a:spcBef>
              <a:spcAft>
                <a:spcPts val="0"/>
              </a:spcAft>
              <a:buFont typeface="Arial" panose="020B0604020202020204" pitchFamily="34" charset="0"/>
              <a:buChar char="•"/>
            </a:pPr>
            <a:r>
              <a:rPr lang="en-US" sz="1200" b="1" dirty="0">
                <a:latin typeface="+mn-lt"/>
                <a:ea typeface="ＭＳ Ｐゴシック" charset="0"/>
                <a:cs typeface="ＭＳ Ｐゴシック" charset="0"/>
              </a:rPr>
              <a:t>IDENTIFY </a:t>
            </a:r>
            <a:r>
              <a:rPr lang="en-US" sz="1200" dirty="0">
                <a:latin typeface="+mn-lt"/>
                <a:ea typeface="ＭＳ Ｐゴシック" charset="0"/>
                <a:cs typeface="ＭＳ Ｐゴシック" charset="0"/>
              </a:rPr>
              <a:t>and</a:t>
            </a:r>
            <a:r>
              <a:rPr lang="en-US" sz="1200" b="1" dirty="0">
                <a:latin typeface="+mn-lt"/>
                <a:ea typeface="ＭＳ Ｐゴシック" charset="0"/>
                <a:cs typeface="ＭＳ Ｐゴシック" charset="0"/>
              </a:rPr>
              <a:t> DISCUSS </a:t>
            </a:r>
            <a:r>
              <a:rPr lang="en-US" sz="1200" dirty="0">
                <a:latin typeface="+mn-lt"/>
                <a:ea typeface="ＭＳ Ｐゴシック" charset="0"/>
                <a:cs typeface="ＭＳ Ｐゴシック" charset="0"/>
              </a:rPr>
              <a:t>the benefits of healthy sleep, nutrition, and physical exercise</a:t>
            </a:r>
          </a:p>
          <a:p>
            <a:pPr marL="171450" indent="-171450">
              <a:lnSpc>
                <a:spcPct val="100000"/>
              </a:lnSpc>
              <a:spcBef>
                <a:spcPts val="0"/>
              </a:spcBef>
              <a:spcAft>
                <a:spcPts val="0"/>
              </a:spcAft>
              <a:buFont typeface="Arial" panose="020B0604020202020204" pitchFamily="34" charset="0"/>
              <a:buChar char="•"/>
            </a:pPr>
            <a:r>
              <a:rPr lang="en-US" sz="1200" b="1" dirty="0">
                <a:latin typeface="+mn-lt"/>
                <a:ea typeface="ＭＳ Ｐゴシック" charset="0"/>
                <a:cs typeface="ＭＳ Ｐゴシック" charset="0"/>
              </a:rPr>
              <a:t>IDENTIFY</a:t>
            </a:r>
            <a:r>
              <a:rPr lang="en-US" sz="1200" dirty="0">
                <a:latin typeface="+mn-lt"/>
                <a:ea typeface="ＭＳ Ｐゴシック" charset="0"/>
                <a:cs typeface="ＭＳ Ｐゴシック" charset="0"/>
              </a:rPr>
              <a:t> skills to establish healthy behaviors to increase performance</a:t>
            </a:r>
          </a:p>
          <a:p>
            <a:pPr marL="171450" indent="-171450">
              <a:lnSpc>
                <a:spcPct val="100000"/>
              </a:lnSpc>
              <a:spcBef>
                <a:spcPts val="0"/>
              </a:spcBef>
              <a:spcAft>
                <a:spcPts val="0"/>
              </a:spcAft>
              <a:buFont typeface="Arial" panose="020B0604020202020204" pitchFamily="34" charset="0"/>
              <a:buChar char="•"/>
            </a:pPr>
            <a:r>
              <a:rPr lang="en-US" sz="1200" b="1" dirty="0">
                <a:latin typeface="+mn-lt"/>
                <a:ea typeface="ＭＳ Ｐゴシック" charset="0"/>
                <a:cs typeface="ＭＳ Ｐゴシック" charset="0"/>
              </a:rPr>
              <a:t>DEMONSTRATE </a:t>
            </a:r>
            <a:r>
              <a:rPr lang="en-US" sz="1200" dirty="0">
                <a:latin typeface="+mn-lt"/>
                <a:ea typeface="ＭＳ Ｐゴシック" charset="0"/>
                <a:cs typeface="ＭＳ Ｐゴシック" charset="0"/>
              </a:rPr>
              <a:t>how to problem solve overcoming obstacles to practice healthy behaviors</a:t>
            </a:r>
          </a:p>
        </p:txBody>
      </p:sp>
    </p:spTree>
    <p:extLst>
      <p:ext uri="{BB962C8B-B14F-4D97-AF65-F5344CB8AC3E}">
        <p14:creationId xmlns:p14="http://schemas.microsoft.com/office/powerpoint/2010/main" val="1075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a:latin typeface="+mn-lt"/>
              </a:rPr>
              <a:t>Optimal Performance</a:t>
            </a:r>
          </a:p>
          <a:p>
            <a:endParaRPr lang="en-US" sz="1200" b="1" u="sng" dirty="0">
              <a:latin typeface="+mn-lt"/>
            </a:endParaRPr>
          </a:p>
          <a:p>
            <a:r>
              <a:rPr lang="en-US" sz="1200" b="1" u="sng" dirty="0">
                <a:latin typeface="+mn-lt"/>
              </a:rPr>
              <a:t>Discussion Questions: </a:t>
            </a:r>
          </a:p>
          <a:p>
            <a:r>
              <a:rPr lang="en-US" sz="1200" kern="1200" dirty="0">
                <a:solidFill>
                  <a:schemeClr val="tx1"/>
                </a:solidFill>
                <a:effectLst/>
                <a:latin typeface="+mn-lt"/>
                <a:ea typeface="+mn-ea"/>
                <a:cs typeface="+mn-cs"/>
              </a:rPr>
              <a:t>-What does optimal performance mean to you?</a:t>
            </a:r>
          </a:p>
          <a:p>
            <a:r>
              <a:rPr lang="en-US" sz="1200" kern="1200" dirty="0">
                <a:solidFill>
                  <a:schemeClr val="tx1"/>
                </a:solidFill>
                <a:effectLst/>
                <a:latin typeface="+mn-lt"/>
                <a:ea typeface="+mn-ea"/>
                <a:cs typeface="+mn-cs"/>
              </a:rPr>
              <a:t>-How can the other three domains (mind, spirit, social) support optimal performance?</a:t>
            </a:r>
          </a:p>
          <a:p>
            <a:r>
              <a:rPr lang="en-US" sz="1200" kern="1200" dirty="0">
                <a:solidFill>
                  <a:schemeClr val="tx1"/>
                </a:solidFill>
                <a:effectLst/>
                <a:latin typeface="+mn-lt"/>
                <a:ea typeface="+mn-ea"/>
                <a:cs typeface="+mn-cs"/>
              </a:rPr>
              <a:t>-Do you think, sleep, nutrition and physical activity support optimal health and performance?</a:t>
            </a:r>
          </a:p>
          <a:p>
            <a:endParaRPr lang="en-US" sz="1200" b="0" u="none" dirty="0">
              <a:latin typeface="+mn-lt"/>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Throughout </a:t>
            </a:r>
            <a:r>
              <a:rPr lang="en-US" dirty="0"/>
              <a:t>CG-OSC </a:t>
            </a:r>
            <a:r>
              <a:rPr lang="en-US" sz="1200" kern="1200" dirty="0">
                <a:solidFill>
                  <a:schemeClr val="tx1"/>
                </a:solidFill>
                <a:effectLst/>
                <a:latin typeface="+mn-lt"/>
                <a:ea typeface="+mn-ea"/>
                <a:cs typeface="+mn-cs"/>
              </a:rPr>
              <a:t>we have focused on the four domains of resilience (Mind, body, spirit, social). In this module we will focus on the body, specifically on how healthy nutrition, physical fitness, and eating well can support optimal performance.</a:t>
            </a:r>
            <a:r>
              <a:rPr lang="en-US" dirty="0"/>
              <a:t> </a:t>
            </a:r>
            <a:endParaRPr lang="en-US" sz="1200" kern="1200" dirty="0">
              <a:solidFill>
                <a:schemeClr val="tx1"/>
              </a:solidFill>
              <a:effectLst/>
              <a:latin typeface="+mn-lt"/>
              <a:cs typeface="Calibri"/>
            </a:endParaRP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Performing at the top of your game requires optimizing your entire body, and maintaining a healthy baseline.</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 can look at your body as a set of individual systems, such as sleep, nutrition and physical activity, that make up a whole which can support an optimal state of being and performance. </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Optimal performance is more than just being physically active and eating well; it’s a combination of psychological, social, familial, behavioral, nutritional, spiritual, and physical fitness.</a:t>
            </a:r>
          </a:p>
          <a:p>
            <a:endParaRPr lang="en-US" b="0" u="none" dirty="0"/>
          </a:p>
          <a:p>
            <a:pPr marL="171450" indent="-171450">
              <a:buFont typeface="Arial" panose="020B0604020202020204" pitchFamily="34" charset="0"/>
              <a:buChar char="•"/>
            </a:pPr>
            <a:r>
              <a:rPr lang="en-US" b="0" u="none" baseline="0" dirty="0"/>
              <a:t>Body: Nutrition, Physical Fitness, &amp; Sleep</a:t>
            </a:r>
            <a:endParaRPr lang="en-US" b="0" u="none" dirty="0"/>
          </a:p>
          <a:p>
            <a:endParaRPr lang="en-US" b="0" u="none" baseline="0" dirty="0"/>
          </a:p>
        </p:txBody>
      </p:sp>
      <p:sp>
        <p:nvSpPr>
          <p:cNvPr id="4" name="Slide Number Placeholder 3"/>
          <p:cNvSpPr>
            <a:spLocks noGrp="1"/>
          </p:cNvSpPr>
          <p:nvPr>
            <p:ph type="sldNum" sz="quarter" idx="10"/>
          </p:nvPr>
        </p:nvSpPr>
        <p:spPr/>
        <p:txBody>
          <a:bodyPr/>
          <a:lstStyle/>
          <a:p>
            <a:fld id="{C866B165-CC19-440F-9F42-F2DC366D61F1}" type="slidenum">
              <a:rPr lang="en-US" smtClean="0"/>
              <a:t>4</a:t>
            </a:fld>
            <a:endParaRPr lang="en-US"/>
          </a:p>
        </p:txBody>
      </p:sp>
    </p:spTree>
    <p:extLst>
      <p:ext uri="{BB962C8B-B14F-4D97-AF65-F5344CB8AC3E}">
        <p14:creationId xmlns:p14="http://schemas.microsoft.com/office/powerpoint/2010/main" val="2003099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5</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lvl="0" indent="0">
              <a:lnSpc>
                <a:spcPct val="100000"/>
              </a:lnSpc>
              <a:spcBef>
                <a:spcPts val="0"/>
              </a:spcBef>
              <a:spcAft>
                <a:spcPts val="0"/>
              </a:spcAft>
              <a:buFont typeface="Arial" panose="020B0604020202020204" pitchFamily="34" charset="0"/>
              <a:buNone/>
            </a:pPr>
            <a:r>
              <a:rPr lang="en-US" sz="1200" b="1" u="sng" dirty="0">
                <a:latin typeface="+mn-lt"/>
                <a:cs typeface="Arial" pitchFamily="34" charset="0"/>
              </a:rPr>
              <a:t>Bottom</a:t>
            </a:r>
            <a:r>
              <a:rPr lang="en-US" sz="1200" b="1" u="sng" baseline="0" dirty="0">
                <a:latin typeface="+mn-lt"/>
                <a:cs typeface="Arial" pitchFamily="34" charset="0"/>
              </a:rPr>
              <a:t> Line For Good Health</a:t>
            </a:r>
          </a:p>
          <a:p>
            <a:pPr marL="0" lvl="0" indent="0">
              <a:lnSpc>
                <a:spcPct val="100000"/>
              </a:lnSpc>
              <a:spcBef>
                <a:spcPts val="0"/>
              </a:spcBef>
              <a:spcAft>
                <a:spcPts val="0"/>
              </a:spcAft>
              <a:buFont typeface="Arial" panose="020B0604020202020204" pitchFamily="34" charset="0"/>
              <a:buNone/>
            </a:pPr>
            <a:endParaRPr lang="en-US" sz="1200" b="1" u="sng" baseline="0" dirty="0">
              <a:latin typeface="+mn-lt"/>
              <a:cs typeface="Arial" pitchFamily="34" charset="0"/>
            </a:endParaRPr>
          </a:p>
          <a:p>
            <a:pPr marL="0" lvl="0" indent="0">
              <a:lnSpc>
                <a:spcPct val="100000"/>
              </a:lnSpc>
              <a:spcBef>
                <a:spcPts val="0"/>
              </a:spcBef>
              <a:spcAft>
                <a:spcPts val="0"/>
              </a:spcAft>
              <a:buFont typeface="Arial" panose="020B0604020202020204" pitchFamily="34" charset="0"/>
              <a:buNone/>
            </a:pPr>
            <a:r>
              <a:rPr lang="en-US" sz="1200" b="1" u="sng" baseline="0" dirty="0">
                <a:latin typeface="+mn-lt"/>
                <a:cs typeface="Arial" pitchFamily="34" charset="0"/>
              </a:rPr>
              <a:t>Discussion Questions:</a:t>
            </a:r>
          </a:p>
          <a:p>
            <a:pPr>
              <a:lnSpc>
                <a:spcPct val="100000"/>
              </a:lnSpc>
              <a:spcBef>
                <a:spcPts val="0"/>
              </a:spcBef>
              <a:spcAft>
                <a:spcPts val="0"/>
              </a:spcAft>
            </a:pPr>
            <a:r>
              <a:rPr lang="en-US" sz="1200" kern="1200" dirty="0">
                <a:solidFill>
                  <a:schemeClr val="tx1"/>
                </a:solidFill>
                <a:effectLst/>
                <a:latin typeface="+mn-lt"/>
                <a:ea typeface="+mn-ea"/>
                <a:cs typeface="+mn-cs"/>
              </a:rPr>
              <a:t>-Do you get enough sleep?</a:t>
            </a:r>
          </a:p>
          <a:p>
            <a:pPr>
              <a:lnSpc>
                <a:spcPct val="100000"/>
              </a:lnSpc>
              <a:spcBef>
                <a:spcPts val="0"/>
              </a:spcBef>
              <a:spcAft>
                <a:spcPts val="0"/>
              </a:spcAft>
            </a:pPr>
            <a:r>
              <a:rPr lang="en-US" sz="1200" kern="1200" dirty="0">
                <a:solidFill>
                  <a:schemeClr val="tx1"/>
                </a:solidFill>
                <a:effectLst/>
                <a:latin typeface="+mn-lt"/>
                <a:ea typeface="+mn-ea"/>
                <a:cs typeface="+mn-cs"/>
              </a:rPr>
              <a:t>-Do you eat a healthy balanced diet?</a:t>
            </a:r>
          </a:p>
          <a:p>
            <a:pPr>
              <a:lnSpc>
                <a:spcPct val="100000"/>
              </a:lnSpc>
              <a:spcBef>
                <a:spcPts val="0"/>
              </a:spcBef>
              <a:spcAft>
                <a:spcPts val="0"/>
              </a:spcAft>
            </a:pPr>
            <a:r>
              <a:rPr lang="en-US" sz="1200" kern="1200" dirty="0">
                <a:solidFill>
                  <a:schemeClr val="tx1"/>
                </a:solidFill>
                <a:effectLst/>
                <a:latin typeface="+mn-lt"/>
                <a:ea typeface="+mn-ea"/>
                <a:cs typeface="+mn-cs"/>
              </a:rPr>
              <a:t>-Do you exercise regularly?</a:t>
            </a:r>
          </a:p>
          <a:p>
            <a:pPr marL="0" lvl="0" indent="0">
              <a:lnSpc>
                <a:spcPct val="100000"/>
              </a:lnSpc>
              <a:spcBef>
                <a:spcPts val="0"/>
              </a:spcBef>
              <a:spcAft>
                <a:spcPts val="0"/>
              </a:spcAft>
              <a:buFont typeface="Arial" panose="020B0604020202020204" pitchFamily="34" charset="0"/>
              <a:buNone/>
            </a:pPr>
            <a:endParaRPr lang="en-US" sz="1200" b="1" u="sng" baseline="0" dirty="0">
              <a:latin typeface="+mn-lt"/>
              <a:cs typeface="Arial" pitchFamily="34" charset="0"/>
            </a:endParaRPr>
          </a:p>
          <a:p>
            <a:pPr marL="171450" lvl="0" indent="-171450">
              <a:lnSpc>
                <a:spcPct val="100000"/>
              </a:lnSpc>
              <a:spcBef>
                <a:spcPts val="0"/>
              </a:spcBef>
              <a:spcAft>
                <a:spcPts val="0"/>
              </a:spcAft>
              <a:buFont typeface="Arial" panose="020B0604020202020204" pitchFamily="34" charset="0"/>
              <a:buChar char="•"/>
            </a:pPr>
            <a:r>
              <a:rPr lang="en-US" sz="1200" kern="1200" dirty="0">
                <a:solidFill>
                  <a:schemeClr val="tx1"/>
                </a:solidFill>
                <a:effectLst/>
                <a:latin typeface="+mn-lt"/>
                <a:ea typeface="+mn-ea"/>
                <a:cs typeface="+mn-cs"/>
              </a:rPr>
              <a:t>Eat -Eat well</a:t>
            </a:r>
          </a:p>
          <a:p>
            <a:pPr marL="628650" lvl="1" indent="-171450" fontAlgn="t">
              <a:lnSpc>
                <a:spcPct val="100000"/>
              </a:lnSpc>
              <a:spcBef>
                <a:spcPts val="0"/>
              </a:spcBef>
              <a:spcAft>
                <a:spcPts val="0"/>
              </a:spcAft>
              <a:buFont typeface="Arial" panose="020B0604020202020204" pitchFamily="34" charset="0"/>
              <a:buChar char="•"/>
            </a:pPr>
            <a:r>
              <a:rPr lang="en-US" sz="1200" kern="1200" dirty="0">
                <a:solidFill>
                  <a:schemeClr val="tx1"/>
                </a:solidFill>
                <a:effectLst/>
                <a:latin typeface="+mn-lt"/>
                <a:ea typeface="+mn-ea"/>
                <a:cs typeface="+mn-cs"/>
              </a:rPr>
              <a:t>Balanced and nutritious meals with moderate portions help fuel the body.</a:t>
            </a:r>
          </a:p>
          <a:p>
            <a:pPr fontAlgn="t">
              <a:lnSpc>
                <a:spcPct val="100000"/>
              </a:lnSpc>
              <a:spcBef>
                <a:spcPts val="0"/>
              </a:spcBef>
              <a:spcAft>
                <a:spcPts val="0"/>
              </a:spcAft>
            </a:pPr>
            <a:r>
              <a:rPr lang="en-US" sz="1200" kern="1200" dirty="0">
                <a:solidFill>
                  <a:schemeClr val="tx1"/>
                </a:solidFill>
                <a:effectLst/>
                <a:latin typeface="+mn-lt"/>
                <a:ea typeface="+mn-ea"/>
                <a:cs typeface="+mn-cs"/>
              </a:rPr>
              <a:t> </a:t>
            </a:r>
          </a:p>
          <a:p>
            <a:pPr marL="171450" lvl="0" indent="-171450">
              <a:lnSpc>
                <a:spcPct val="100000"/>
              </a:lnSpc>
              <a:spcBef>
                <a:spcPts val="0"/>
              </a:spcBef>
              <a:spcAft>
                <a:spcPts val="0"/>
              </a:spcAft>
              <a:buFont typeface="Arial" panose="020B0604020202020204" pitchFamily="34" charset="0"/>
              <a:buChar char="•"/>
            </a:pPr>
            <a:r>
              <a:rPr lang="en-US" sz="1200" kern="1200" dirty="0">
                <a:solidFill>
                  <a:schemeClr val="tx1"/>
                </a:solidFill>
                <a:effectLst/>
                <a:latin typeface="+mn-lt"/>
                <a:ea typeface="+mn-ea"/>
                <a:cs typeface="+mn-cs"/>
              </a:rPr>
              <a:t>Sleep- Get sleep</a:t>
            </a:r>
          </a:p>
          <a:p>
            <a:pPr marL="628650" lvl="1" indent="-171450" fontAlgn="t">
              <a:lnSpc>
                <a:spcPct val="100000"/>
              </a:lnSpc>
              <a:spcBef>
                <a:spcPts val="0"/>
              </a:spcBef>
              <a:spcAft>
                <a:spcPts val="0"/>
              </a:spcAft>
              <a:buFont typeface="Arial" panose="020B0604020202020204" pitchFamily="34" charset="0"/>
              <a:buChar char="•"/>
            </a:pPr>
            <a:r>
              <a:rPr lang="en-US" sz="1200" kern="1200" dirty="0">
                <a:solidFill>
                  <a:schemeClr val="tx1"/>
                </a:solidFill>
                <a:effectLst/>
                <a:latin typeface="+mn-lt"/>
                <a:ea typeface="+mn-ea"/>
                <a:cs typeface="+mn-cs"/>
              </a:rPr>
              <a:t>Getting enough sleep is critical to physical and emotional wellbeing.</a:t>
            </a:r>
          </a:p>
          <a:p>
            <a:pPr fontAlgn="t">
              <a:lnSpc>
                <a:spcPct val="100000"/>
              </a:lnSpc>
              <a:spcBef>
                <a:spcPts val="0"/>
              </a:spcBef>
              <a:spcAft>
                <a:spcPts val="0"/>
              </a:spcAft>
            </a:pPr>
            <a:r>
              <a:rPr lang="en-US" sz="1200" kern="1200" dirty="0">
                <a:solidFill>
                  <a:schemeClr val="tx1"/>
                </a:solidFill>
                <a:effectLst/>
                <a:latin typeface="+mn-lt"/>
                <a:ea typeface="+mn-ea"/>
                <a:cs typeface="+mn-cs"/>
              </a:rPr>
              <a:t> </a:t>
            </a:r>
          </a:p>
          <a:p>
            <a:pPr marL="171450" lvl="0" indent="-171450">
              <a:lnSpc>
                <a:spcPct val="100000"/>
              </a:lnSpc>
              <a:spcBef>
                <a:spcPts val="0"/>
              </a:spcBef>
              <a:spcAft>
                <a:spcPts val="0"/>
              </a:spcAft>
              <a:buFont typeface="Arial" panose="020B0604020202020204" pitchFamily="34" charset="0"/>
              <a:buChar char="•"/>
            </a:pPr>
            <a:r>
              <a:rPr lang="en-US" sz="1200" kern="1200" dirty="0">
                <a:solidFill>
                  <a:schemeClr val="tx1"/>
                </a:solidFill>
                <a:effectLst/>
                <a:latin typeface="+mn-lt"/>
                <a:ea typeface="+mn-ea"/>
                <a:cs typeface="+mn-cs"/>
              </a:rPr>
              <a:t>Exercise- Keep moving</a:t>
            </a:r>
          </a:p>
          <a:p>
            <a:pPr marL="628650" lvl="1" indent="-171450">
              <a:lnSpc>
                <a:spcPct val="100000"/>
              </a:lnSpc>
              <a:spcBef>
                <a:spcPts val="0"/>
              </a:spcBef>
              <a:spcAft>
                <a:spcPts val="0"/>
              </a:spcAft>
              <a:buFont typeface="Arial" panose="020B0604020202020204" pitchFamily="34" charset="0"/>
              <a:buChar char="•"/>
            </a:pPr>
            <a:r>
              <a:rPr lang="en-US" sz="1200" kern="1200" dirty="0">
                <a:solidFill>
                  <a:schemeClr val="tx1"/>
                </a:solidFill>
                <a:effectLst/>
                <a:latin typeface="+mn-lt"/>
                <a:ea typeface="+mn-ea"/>
                <a:cs typeface="+mn-cs"/>
              </a:rPr>
              <a:t>Regular exercise helps you physically and improves your mood.</a:t>
            </a:r>
          </a:p>
          <a:p>
            <a:pPr>
              <a:lnSpc>
                <a:spcPct val="100000"/>
              </a:lnSpc>
              <a:spcBef>
                <a:spcPts val="0"/>
              </a:spcBef>
              <a:spcAft>
                <a:spcPts val="0"/>
              </a:spcAft>
            </a:pPr>
            <a:r>
              <a:rPr lang="en-US" sz="1200" kern="1200" dirty="0">
                <a:solidFill>
                  <a:schemeClr val="tx1"/>
                </a:solidFill>
                <a:effectLst/>
                <a:latin typeface="+mn-lt"/>
                <a:ea typeface="+mn-ea"/>
                <a:cs typeface="+mn-cs"/>
              </a:rPr>
              <a:t> </a:t>
            </a:r>
          </a:p>
          <a:p>
            <a:pPr marL="171450" lvl="0" indent="-171450">
              <a:lnSpc>
                <a:spcPct val="100000"/>
              </a:lnSpc>
              <a:spcBef>
                <a:spcPts val="0"/>
              </a:spcBef>
              <a:spcAft>
                <a:spcPts val="0"/>
              </a:spcAft>
              <a:buFont typeface="Arial" panose="020B0604020202020204" pitchFamily="34" charset="0"/>
              <a:buChar char="•"/>
            </a:pPr>
            <a:r>
              <a:rPr lang="en-US" sz="1200" kern="1200" dirty="0">
                <a:solidFill>
                  <a:schemeClr val="tx1"/>
                </a:solidFill>
                <a:effectLst/>
                <a:latin typeface="+mn-lt"/>
                <a:ea typeface="+mn-ea"/>
                <a:cs typeface="+mn-cs"/>
              </a:rPr>
              <a:t>Quote: “Health has been defined not simply as a state free from disease, but as the capacity of people to adapt to, respond to, or control life's challenges and changes" (Frankish et al., 1996)</a:t>
            </a:r>
          </a:p>
          <a:p>
            <a:pPr marL="0" lvl="0" indent="0">
              <a:lnSpc>
                <a:spcPct val="100000"/>
              </a:lnSpc>
              <a:spcBef>
                <a:spcPts val="0"/>
              </a:spcBef>
              <a:spcAft>
                <a:spcPts val="0"/>
              </a:spcAft>
              <a:buFont typeface="Arial" panose="020B0604020202020204" pitchFamily="34" charset="0"/>
              <a:buNone/>
            </a:pPr>
            <a:endParaRPr lang="en-US" sz="1200" kern="1200" dirty="0">
              <a:solidFill>
                <a:schemeClr val="tx1"/>
              </a:solidFill>
              <a:effectLst/>
              <a:latin typeface="+mn-lt"/>
              <a:ea typeface="+mn-ea"/>
              <a:cs typeface="+mn-cs"/>
            </a:endParaRPr>
          </a:p>
          <a:p>
            <a:pPr marL="171450" lvl="0" indent="-171450">
              <a:lnSpc>
                <a:spcPct val="100000"/>
              </a:lnSpc>
              <a:spcBef>
                <a:spcPts val="0"/>
              </a:spcBef>
              <a:spcAft>
                <a:spcPts val="0"/>
              </a:spcAft>
              <a:buFont typeface="Arial" panose="020B0604020202020204" pitchFamily="34" charset="0"/>
              <a:buChar char="•"/>
            </a:pPr>
            <a:r>
              <a:rPr lang="en-US" sz="1200" kern="1200" dirty="0">
                <a:solidFill>
                  <a:schemeClr val="tx1"/>
                </a:solidFill>
                <a:effectLst/>
                <a:latin typeface="+mn-lt"/>
                <a:ea typeface="+mn-ea"/>
                <a:cs typeface="+mn-cs"/>
              </a:rPr>
              <a:t>Sleep, nutrition and physical activity provides a foundation to maintain health, readiness, and support optimal health and performance.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If one is sleep deprived, or has not eaten nutritious food and has decided not to engage in physical activity, they will probably not feel their best.  </a:t>
            </a:r>
          </a:p>
        </p:txBody>
      </p:sp>
    </p:spTree>
    <p:extLst>
      <p:ext uri="{BB962C8B-B14F-4D97-AF65-F5344CB8AC3E}">
        <p14:creationId xmlns:p14="http://schemas.microsoft.com/office/powerpoint/2010/main" val="842164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6</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lvl="0" indent="0">
              <a:lnSpc>
                <a:spcPct val="100000"/>
              </a:lnSpc>
              <a:spcBef>
                <a:spcPts val="0"/>
              </a:spcBef>
              <a:spcAft>
                <a:spcPts val="0"/>
              </a:spcAft>
              <a:buFont typeface="Arial" panose="020B0604020202020204" pitchFamily="34" charset="0"/>
              <a:buNone/>
            </a:pPr>
            <a:r>
              <a:rPr lang="en-US" sz="1200" b="1" u="sng" baseline="0" dirty="0">
                <a:latin typeface="+mn-lt"/>
                <a:cs typeface="Arial" pitchFamily="34" charset="0"/>
              </a:rPr>
              <a:t>Total Force Fitness</a:t>
            </a:r>
          </a:p>
          <a:p>
            <a:pPr marL="0" lvl="0" indent="0">
              <a:lnSpc>
                <a:spcPct val="100000"/>
              </a:lnSpc>
              <a:spcBef>
                <a:spcPts val="0"/>
              </a:spcBef>
              <a:spcAft>
                <a:spcPts val="0"/>
              </a:spcAft>
              <a:buFont typeface="Arial" panose="020B0604020202020204" pitchFamily="34" charset="0"/>
              <a:buNone/>
            </a:pPr>
            <a:endParaRPr lang="en-US" sz="1200" b="1" u="sng" baseline="0" dirty="0">
              <a:latin typeface="+mn-lt"/>
              <a:cs typeface="Arial" pitchFamily="34" charset="0"/>
            </a:endParaRPr>
          </a:p>
          <a:p>
            <a:pPr marL="0" lvl="0" indent="0">
              <a:lnSpc>
                <a:spcPct val="100000"/>
              </a:lnSpc>
              <a:spcBef>
                <a:spcPts val="0"/>
              </a:spcBef>
              <a:spcAft>
                <a:spcPts val="0"/>
              </a:spcAft>
              <a:buFont typeface="Arial" panose="020B0604020202020204" pitchFamily="34" charset="0"/>
              <a:buNone/>
            </a:pPr>
            <a:r>
              <a:rPr lang="en-US" sz="1200" b="1" u="sng" baseline="0" dirty="0">
                <a:latin typeface="+mn-lt"/>
                <a:cs typeface="Arial" pitchFamily="34" charset="0"/>
              </a:rPr>
              <a:t>Discussion Questions:</a:t>
            </a:r>
          </a:p>
          <a:p>
            <a:pPr>
              <a:lnSpc>
                <a:spcPct val="100000"/>
              </a:lnSpc>
              <a:spcBef>
                <a:spcPts val="0"/>
              </a:spcBef>
              <a:spcAft>
                <a:spcPts val="0"/>
              </a:spcAft>
            </a:pPr>
            <a:r>
              <a:rPr lang="en-US" sz="1200" kern="1200" dirty="0">
                <a:solidFill>
                  <a:schemeClr val="tx1"/>
                </a:solidFill>
                <a:effectLst/>
                <a:latin typeface="+mn-lt"/>
                <a:ea typeface="+mn-ea"/>
                <a:cs typeface="+mn-cs"/>
              </a:rPr>
              <a:t>- How do these domains of total force fitness impact toughness?</a:t>
            </a:r>
          </a:p>
          <a:p>
            <a:pPr marL="0" lvl="0" indent="0">
              <a:lnSpc>
                <a:spcPct val="100000"/>
              </a:lnSpc>
              <a:spcBef>
                <a:spcPts val="0"/>
              </a:spcBef>
              <a:spcAft>
                <a:spcPts val="0"/>
              </a:spcAft>
              <a:buFont typeface="Arial" panose="020B0604020202020204" pitchFamily="34" charset="0"/>
              <a:buNone/>
            </a:pPr>
            <a:endParaRPr lang="en-US" sz="1200" b="1" u="sng" baseline="0" dirty="0">
              <a:latin typeface="+mn-lt"/>
              <a:cs typeface="Arial" pitchFamily="34" charset="0"/>
            </a:endParaRPr>
          </a:p>
          <a:p>
            <a:pPr marL="171450" lvl="0" indent="-171450">
              <a:lnSpc>
                <a:spcPct val="100000"/>
              </a:lnSpc>
              <a:spcBef>
                <a:spcPts val="0"/>
              </a:spcBef>
              <a:spcAft>
                <a:spcPts val="0"/>
              </a:spcAft>
              <a:buFont typeface="Arial" panose="020B0604020202020204" pitchFamily="34" charset="0"/>
              <a:buChar char="•"/>
            </a:pPr>
            <a:r>
              <a:rPr lang="en-US" sz="1200" b="1" i="1" kern="1200" dirty="0">
                <a:solidFill>
                  <a:schemeClr val="tx1"/>
                </a:solidFill>
                <a:effectLst/>
                <a:latin typeface="+mn-lt"/>
                <a:ea typeface="+mn-ea"/>
                <a:cs typeface="+mn-cs"/>
              </a:rPr>
              <a:t>This module</a:t>
            </a:r>
            <a:r>
              <a:rPr lang="en-US" sz="1200" b="1" i="1" kern="1200" baseline="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aligns with the psychical, nutritional and psychological domains of TFF. It has a direct impact on:</a:t>
            </a:r>
            <a:endParaRPr lang="en-US" sz="1200" kern="1200" dirty="0">
              <a:solidFill>
                <a:schemeClr val="tx1"/>
              </a:solidFill>
              <a:effectLst/>
              <a:latin typeface="+mn-lt"/>
              <a:ea typeface="+mn-ea"/>
              <a:cs typeface="+mn-cs"/>
            </a:endParaRPr>
          </a:p>
          <a:p>
            <a:pPr marL="628650" lvl="1" indent="-171450">
              <a:lnSpc>
                <a:spcPct val="100000"/>
              </a:lnSpc>
              <a:spcBef>
                <a:spcPts val="0"/>
              </a:spcBef>
              <a:spcAft>
                <a:spcPts val="0"/>
              </a:spcAft>
              <a:buFont typeface="Arial" panose="020B0604020202020204" pitchFamily="34" charset="0"/>
              <a:buChar char="•"/>
            </a:pPr>
            <a:r>
              <a:rPr lang="en-US" sz="1200" kern="1200" dirty="0">
                <a:solidFill>
                  <a:schemeClr val="tx1"/>
                </a:solidFill>
                <a:effectLst/>
                <a:latin typeface="+mn-lt"/>
                <a:ea typeface="+mn-ea"/>
                <a:cs typeface="+mn-cs"/>
              </a:rPr>
              <a:t>Unit Readiness</a:t>
            </a:r>
          </a:p>
          <a:p>
            <a:pPr marL="628650" lvl="1" indent="-171450">
              <a:lnSpc>
                <a:spcPct val="100000"/>
              </a:lnSpc>
              <a:spcBef>
                <a:spcPts val="0"/>
              </a:spcBef>
              <a:spcAft>
                <a:spcPts val="0"/>
              </a:spcAft>
              <a:buFont typeface="Arial" panose="020B0604020202020204" pitchFamily="34" charset="0"/>
              <a:buChar char="•"/>
            </a:pPr>
            <a:r>
              <a:rPr lang="en-US" sz="1200" kern="1200" dirty="0">
                <a:solidFill>
                  <a:schemeClr val="tx1"/>
                </a:solidFill>
                <a:effectLst/>
                <a:latin typeface="+mn-lt"/>
                <a:ea typeface="+mn-ea"/>
                <a:cs typeface="+mn-cs"/>
              </a:rPr>
              <a:t>Sailor Optimal Performance</a:t>
            </a:r>
          </a:p>
          <a:p>
            <a:pPr marL="628650" lvl="1" indent="-171450">
              <a:lnSpc>
                <a:spcPct val="100000"/>
              </a:lnSpc>
              <a:spcBef>
                <a:spcPts val="0"/>
              </a:spcBef>
              <a:spcAft>
                <a:spcPts val="0"/>
              </a:spcAft>
              <a:buFont typeface="Arial" panose="020B0604020202020204" pitchFamily="34" charset="0"/>
              <a:buChar char="•"/>
            </a:pPr>
            <a:r>
              <a:rPr lang="en-US" sz="1200" kern="1200" dirty="0">
                <a:solidFill>
                  <a:schemeClr val="tx1"/>
                </a:solidFill>
                <a:effectLst/>
                <a:latin typeface="+mn-lt"/>
                <a:ea typeface="+mn-ea"/>
                <a:cs typeface="+mn-cs"/>
              </a:rPr>
              <a:t>Retention </a:t>
            </a:r>
          </a:p>
          <a:p>
            <a:pPr marL="628650" lvl="1" indent="-171450">
              <a:lnSpc>
                <a:spcPct val="100000"/>
              </a:lnSpc>
              <a:spcBef>
                <a:spcPts val="0"/>
              </a:spcBef>
              <a:spcAft>
                <a:spcPts val="0"/>
              </a:spcAft>
              <a:buFont typeface="Arial" panose="020B0604020202020204" pitchFamily="34" charset="0"/>
              <a:buChar char="•"/>
            </a:pPr>
            <a:r>
              <a:rPr lang="en-US" sz="1200" kern="1200" dirty="0">
                <a:solidFill>
                  <a:schemeClr val="tx1"/>
                </a:solidFill>
                <a:effectLst/>
                <a:latin typeface="+mn-lt"/>
                <a:ea typeface="+mn-ea"/>
                <a:cs typeface="+mn-cs"/>
              </a:rPr>
              <a:t>Resiliency (Toughness)</a:t>
            </a:r>
          </a:p>
          <a:p>
            <a:pPr marL="628650" lvl="1" indent="-171450">
              <a:lnSpc>
                <a:spcPct val="100000"/>
              </a:lnSpc>
              <a:spcBef>
                <a:spcPts val="0"/>
              </a:spcBef>
              <a:spcAft>
                <a:spcPts val="0"/>
              </a:spcAft>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defRPr/>
            </a:pPr>
            <a:r>
              <a:rPr lang="en-US" sz="1200" kern="1200" dirty="0">
                <a:solidFill>
                  <a:schemeClr val="tx1"/>
                </a:solidFill>
                <a:effectLst/>
                <a:latin typeface="+mn-lt"/>
                <a:ea typeface="+mn-ea"/>
                <a:cs typeface="+mn-cs"/>
              </a:rPr>
              <a:t>Total Force </a:t>
            </a:r>
            <a:r>
              <a:rPr lang="en-US"/>
              <a:t>Wellness is</a:t>
            </a:r>
            <a:r>
              <a:rPr lang="en-US" dirty="0"/>
              <a:t> </a:t>
            </a:r>
            <a:r>
              <a:rPr lang="en-US" sz="1200" kern="1200" dirty="0">
                <a:solidFill>
                  <a:schemeClr val="tx1"/>
                </a:solidFill>
                <a:effectLst/>
                <a:latin typeface="+mn-lt"/>
                <a:ea typeface="+mn-ea"/>
                <a:cs typeface="+mn-cs"/>
              </a:rPr>
              <a:t>an integrative approach to optimize well-being and readiness. Notice it includes physical health (strength, endurance), nutritional health (food quality and choices), and behavioral health. This behavioral health piece is an important part of supporting physical and nutritional health because the choices we make are where the rubber meets the road.</a:t>
            </a:r>
            <a:r>
              <a:rPr lang="en-US" dirty="0"/>
              <a:t> </a:t>
            </a:r>
            <a:endParaRPr lang="en-US" sz="1200" kern="1200" dirty="0">
              <a:solidFill>
                <a:schemeClr val="tx1"/>
              </a:solidFill>
              <a:effectLst/>
              <a:latin typeface="+mn-lt"/>
              <a:cs typeface="Calibri"/>
            </a:endParaRPr>
          </a:p>
          <a:p>
            <a:pPr marL="171450" lvl="0" indent="-171450">
              <a:lnSpc>
                <a:spcPct val="100000"/>
              </a:lnSpc>
              <a:spcBef>
                <a:spcPts val="0"/>
              </a:spcBef>
              <a:spcAft>
                <a:spcPts val="0"/>
              </a:spcAft>
              <a:buFont typeface="Arial" panose="020B0604020202020204" pitchFamily="34" charset="0"/>
              <a:buChar char="•"/>
            </a:pPr>
            <a:endParaRPr lang="en-US" sz="1200" b="1" u="sng" baseline="0" dirty="0">
              <a:latin typeface="+mn-lt"/>
              <a:cs typeface="Arial" pitchFamily="34" charset="0"/>
            </a:endParaRPr>
          </a:p>
          <a:p>
            <a:pPr marL="171450" indent="-171450">
              <a:lnSpc>
                <a:spcPct val="100000"/>
              </a:lnSpc>
              <a:spcBef>
                <a:spcPts val="0"/>
              </a:spcBef>
              <a:spcAft>
                <a:spcPts val="0"/>
              </a:spcAft>
              <a:buFont typeface="Arial" panose="020B0604020202020204" pitchFamily="34" charset="0"/>
              <a:buChar char="•"/>
            </a:pPr>
            <a:r>
              <a:rPr lang="en-US" sz="1200" kern="1200" dirty="0">
                <a:solidFill>
                  <a:schemeClr val="tx1"/>
                </a:solidFill>
                <a:effectLst/>
                <a:latin typeface="+mn-lt"/>
                <a:ea typeface="+mn-ea"/>
                <a:cs typeface="+mn-cs"/>
              </a:rPr>
              <a:t>In 2009, then-Chairman of the Joint Chiefs of Staff, Adm. Michael Mullen, commissioned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USUHS to develop the Total Force Fitness concept into a CJCS Directive that would address the intersection of health, fitness, and performance optimization. </a:t>
            </a:r>
          </a:p>
          <a:p>
            <a:pPr>
              <a:lnSpc>
                <a:spcPct val="100000"/>
              </a:lnSpc>
              <a:spcBef>
                <a:spcPts val="0"/>
              </a:spcBef>
              <a:spcAft>
                <a:spcPts val="0"/>
              </a:spcAft>
            </a:pPr>
            <a:r>
              <a:rPr lang="en-US" sz="1200" kern="1200" dirty="0">
                <a:solidFill>
                  <a:schemeClr val="tx1"/>
                </a:solidFill>
                <a:effectLst/>
                <a:latin typeface="+mn-lt"/>
                <a:ea typeface="+mn-ea"/>
                <a:cs typeface="+mn-cs"/>
              </a:rPr>
              <a:t> </a:t>
            </a:r>
          </a:p>
          <a:p>
            <a:pPr marL="171450" lvl="0" indent="-171450">
              <a:lnSpc>
                <a:spcPct val="100000"/>
              </a:lnSpc>
              <a:spcBef>
                <a:spcPts val="0"/>
              </a:spcBef>
              <a:spcAft>
                <a:spcPts val="0"/>
              </a:spcAft>
              <a:buFont typeface="Arial" panose="020B0604020202020204" pitchFamily="34" charset="0"/>
              <a:buChar char="•"/>
            </a:pPr>
            <a:r>
              <a:rPr lang="en-US" sz="1200" kern="1200" dirty="0">
                <a:solidFill>
                  <a:schemeClr val="tx1"/>
                </a:solidFill>
                <a:effectLst/>
                <a:latin typeface="+mn-lt"/>
                <a:ea typeface="+mn-ea"/>
                <a:cs typeface="+mn-cs"/>
              </a:rPr>
              <a:t>ADM Mullen indicated that Total force fitness was more than physical fitness.  He described TFF as “the sum total of the many facets of individuals, their families, and the organizations to which they serve. It is not something that someone achieves twice a year for a test.  It is a state of being.” </a:t>
            </a:r>
          </a:p>
          <a:p>
            <a:pPr>
              <a:lnSpc>
                <a:spcPct val="100000"/>
              </a:lnSpc>
              <a:spcBef>
                <a:spcPts val="0"/>
              </a:spcBef>
              <a:spcAft>
                <a:spcPts val="0"/>
              </a:spcAft>
            </a:pPr>
            <a:r>
              <a:rPr lang="en-US" sz="1200" kern="1200" dirty="0">
                <a:solidFill>
                  <a:schemeClr val="tx1"/>
                </a:solidFill>
                <a:effectLst/>
                <a:latin typeface="+mn-lt"/>
                <a:ea typeface="+mn-ea"/>
                <a:cs typeface="+mn-cs"/>
              </a:rPr>
              <a:t> </a:t>
            </a:r>
          </a:p>
          <a:p>
            <a:pPr marL="171450" lvl="0" indent="-171450">
              <a:lnSpc>
                <a:spcPct val="100000"/>
              </a:lnSpc>
              <a:spcBef>
                <a:spcPts val="0"/>
              </a:spcBef>
              <a:spcAft>
                <a:spcPts val="0"/>
              </a:spcAft>
              <a:buFont typeface="Arial" panose="020B0604020202020204" pitchFamily="34" charset="0"/>
              <a:buChar char="•"/>
            </a:pPr>
            <a:r>
              <a:rPr lang="en-US" sz="1200" kern="1200" dirty="0">
                <a:solidFill>
                  <a:schemeClr val="tx1"/>
                </a:solidFill>
                <a:effectLst/>
                <a:latin typeface="+mn-lt"/>
                <a:ea typeface="+mn-ea"/>
                <a:cs typeface="+mn-cs"/>
              </a:rPr>
              <a:t>The Joint Chiefs of Staff, TFF, Instruction, dated 1 September 2011, identifies a framework for adopting and implementing total force fitness (TFF). The TFF framework is a method for understanding, assessing, and maintaining Service member’s well-being, sustaining their ability to carry out missions and establishes a key readiness component. </a:t>
            </a:r>
          </a:p>
          <a:p>
            <a:pPr>
              <a:lnSpc>
                <a:spcPct val="100000"/>
              </a:lnSpc>
              <a:spcBef>
                <a:spcPts val="0"/>
              </a:spcBef>
              <a:spcAft>
                <a:spcPts val="0"/>
              </a:spcAft>
            </a:pPr>
            <a:r>
              <a:rPr lang="en-US" sz="1200" kern="1200" dirty="0">
                <a:solidFill>
                  <a:schemeClr val="tx1"/>
                </a:solidFill>
                <a:effectLst/>
                <a:latin typeface="+mn-lt"/>
                <a:ea typeface="+mn-ea"/>
                <a:cs typeface="+mn-cs"/>
              </a:rPr>
              <a:t> </a:t>
            </a:r>
          </a:p>
          <a:p>
            <a:pPr marL="171450" lvl="0" indent="-171450">
              <a:lnSpc>
                <a:spcPct val="100000"/>
              </a:lnSpc>
              <a:spcBef>
                <a:spcPts val="0"/>
              </a:spcBef>
              <a:spcAft>
                <a:spcPts val="0"/>
              </a:spcAft>
              <a:buFont typeface="Arial" panose="020B0604020202020204" pitchFamily="34" charset="0"/>
              <a:buChar char="•"/>
            </a:pPr>
            <a:r>
              <a:rPr lang="en-US" sz="1200" kern="1200" dirty="0">
                <a:solidFill>
                  <a:schemeClr val="tx1"/>
                </a:solidFill>
                <a:effectLst/>
                <a:latin typeface="+mn-lt"/>
                <a:ea typeface="+mn-ea"/>
                <a:cs typeface="+mn-cs"/>
              </a:rPr>
              <a:t>The dimensions were derived from a variety of sources, including current practices on medical fitness, psychological resilience, physical fitness and injury screening, and integrated health approaches. The Total Force Fitness concept integrates health, resilience, and human performance into the following eight domains:</a:t>
            </a:r>
          </a:p>
          <a:p>
            <a:pPr>
              <a:lnSpc>
                <a:spcPct val="100000"/>
              </a:lnSpc>
              <a:spcBef>
                <a:spcPts val="0"/>
              </a:spcBef>
              <a:spcAft>
                <a:spcPts val="0"/>
              </a:spcAft>
            </a:pPr>
            <a:r>
              <a:rPr lang="en-US" sz="1200" kern="1200" dirty="0">
                <a:solidFill>
                  <a:schemeClr val="tx1"/>
                </a:solidFill>
                <a:effectLst/>
                <a:latin typeface="+mn-lt"/>
                <a:ea typeface="+mn-ea"/>
                <a:cs typeface="+mn-cs"/>
              </a:rPr>
              <a:t> </a:t>
            </a:r>
          </a:p>
          <a:p>
            <a:pPr marL="628650" lvl="1" indent="-171450">
              <a:lnSpc>
                <a:spcPct val="100000"/>
              </a:lnSpc>
              <a:spcBef>
                <a:spcPts val="0"/>
              </a:spcBef>
              <a:spcAft>
                <a:spcPts val="0"/>
              </a:spcAft>
              <a:buFont typeface="Arial" panose="020B0604020202020204" pitchFamily="34" charset="0"/>
              <a:buChar char="•"/>
            </a:pPr>
            <a:r>
              <a:rPr lang="en-US" sz="1200" b="1" kern="1200" dirty="0">
                <a:solidFill>
                  <a:schemeClr val="tx1"/>
                </a:solidFill>
                <a:effectLst/>
                <a:latin typeface="+mn-lt"/>
                <a:ea typeface="+mn-ea"/>
                <a:cs typeface="+mn-cs"/>
              </a:rPr>
              <a:t>Physical Fitness</a:t>
            </a:r>
            <a:r>
              <a:rPr lang="en-US" sz="1200" kern="1200" dirty="0">
                <a:solidFill>
                  <a:schemeClr val="tx1"/>
                </a:solidFill>
                <a:effectLst/>
                <a:latin typeface="+mn-lt"/>
                <a:ea typeface="+mn-ea"/>
                <a:cs typeface="+mn-cs"/>
              </a:rPr>
              <a:t> is your ability to physically accomplish all aspects of you tasks while avoiding injury.</a:t>
            </a:r>
          </a:p>
          <a:p>
            <a:pPr marL="628650" lvl="1" indent="-171450">
              <a:lnSpc>
                <a:spcPct val="100000"/>
              </a:lnSpc>
              <a:spcBef>
                <a:spcPts val="0"/>
              </a:spcBef>
              <a:spcAft>
                <a:spcPts val="0"/>
              </a:spcAft>
              <a:buFont typeface="Arial" panose="020B0604020202020204" pitchFamily="34" charset="0"/>
              <a:buChar char="•"/>
            </a:pPr>
            <a:r>
              <a:rPr lang="en-US" sz="1200" b="1" kern="1200" dirty="0">
                <a:solidFill>
                  <a:schemeClr val="tx1"/>
                </a:solidFill>
                <a:effectLst/>
                <a:latin typeface="+mn-lt"/>
                <a:ea typeface="+mn-ea"/>
                <a:cs typeface="+mn-cs"/>
              </a:rPr>
              <a:t>Environmental Fitness</a:t>
            </a:r>
            <a:r>
              <a:rPr lang="en-US" sz="1200" kern="1200" dirty="0">
                <a:solidFill>
                  <a:schemeClr val="tx1"/>
                </a:solidFill>
                <a:effectLst/>
                <a:latin typeface="+mn-lt"/>
                <a:ea typeface="+mn-ea"/>
                <a:cs typeface="+mn-cs"/>
              </a:rPr>
              <a:t> is the ability to perform your tasks in any operational environment.</a:t>
            </a:r>
          </a:p>
          <a:p>
            <a:pPr marL="628650" lvl="1" indent="-171450">
              <a:lnSpc>
                <a:spcPct val="100000"/>
              </a:lnSpc>
              <a:spcBef>
                <a:spcPts val="0"/>
              </a:spcBef>
              <a:spcAft>
                <a:spcPts val="0"/>
              </a:spcAft>
              <a:buFont typeface="Arial" panose="020B0604020202020204" pitchFamily="34" charset="0"/>
              <a:buChar char="•"/>
            </a:pPr>
            <a:r>
              <a:rPr lang="en-US" sz="1200" b="1" kern="1200" dirty="0">
                <a:solidFill>
                  <a:schemeClr val="tx1"/>
                </a:solidFill>
                <a:effectLst/>
                <a:latin typeface="+mn-lt"/>
                <a:ea typeface="+mn-ea"/>
                <a:cs typeface="+mn-cs"/>
              </a:rPr>
              <a:t>Medical and Dental Preventive Care Fitness</a:t>
            </a:r>
            <a:r>
              <a:rPr lang="en-US" sz="1200" kern="1200" dirty="0">
                <a:solidFill>
                  <a:schemeClr val="tx1"/>
                </a:solidFill>
                <a:effectLst/>
                <a:latin typeface="+mn-lt"/>
                <a:ea typeface="+mn-ea"/>
                <a:cs typeface="+mn-cs"/>
              </a:rPr>
              <a:t> is your ability sustain your health and wellness and facilitate restoration to meet medical and dental standards for fitness for duty, return to duty, and medical readiness.</a:t>
            </a:r>
          </a:p>
          <a:p>
            <a:pPr marL="628650" lvl="1" indent="-171450">
              <a:lnSpc>
                <a:spcPct val="100000"/>
              </a:lnSpc>
              <a:spcBef>
                <a:spcPts val="0"/>
              </a:spcBef>
              <a:spcAft>
                <a:spcPts val="0"/>
              </a:spcAft>
              <a:buFont typeface="Arial" panose="020B0604020202020204" pitchFamily="34" charset="0"/>
              <a:buChar char="•"/>
            </a:pPr>
            <a:r>
              <a:rPr lang="en-US" sz="1200" b="1" kern="1200" dirty="0">
                <a:solidFill>
                  <a:schemeClr val="tx1"/>
                </a:solidFill>
                <a:effectLst/>
                <a:latin typeface="+mn-lt"/>
                <a:ea typeface="+mn-ea"/>
                <a:cs typeface="+mn-cs"/>
              </a:rPr>
              <a:t>Nutritional Fitness</a:t>
            </a:r>
            <a:r>
              <a:rPr lang="en-US" sz="1200" kern="1200" dirty="0">
                <a:solidFill>
                  <a:schemeClr val="tx1"/>
                </a:solidFill>
                <a:effectLst/>
                <a:latin typeface="+mn-lt"/>
                <a:ea typeface="+mn-ea"/>
                <a:cs typeface="+mn-cs"/>
              </a:rPr>
              <a:t> is your ability to sustain your performance through foods, dietary supplements, and beverages in adequate quantities, quality, and proportions.</a:t>
            </a:r>
          </a:p>
          <a:p>
            <a:pPr marL="628650" lvl="1" indent="-171450">
              <a:lnSpc>
                <a:spcPct val="100000"/>
              </a:lnSpc>
              <a:spcBef>
                <a:spcPts val="0"/>
              </a:spcBef>
              <a:spcAft>
                <a:spcPts val="0"/>
              </a:spcAft>
              <a:buFont typeface="Arial" panose="020B0604020202020204" pitchFamily="34" charset="0"/>
              <a:buChar char="•"/>
            </a:pPr>
            <a:r>
              <a:rPr lang="en-US" sz="1200" b="1" kern="1200" dirty="0">
                <a:solidFill>
                  <a:schemeClr val="tx1"/>
                </a:solidFill>
                <a:effectLst/>
                <a:latin typeface="+mn-lt"/>
                <a:ea typeface="+mn-ea"/>
                <a:cs typeface="+mn-cs"/>
              </a:rPr>
              <a:t>Ideological and Spiritual Fitness</a:t>
            </a:r>
            <a:r>
              <a:rPr lang="en-US" sz="1200" kern="1200" dirty="0">
                <a:solidFill>
                  <a:schemeClr val="tx1"/>
                </a:solidFill>
                <a:effectLst/>
                <a:latin typeface="+mn-lt"/>
                <a:ea typeface="+mn-ea"/>
                <a:cs typeface="+mn-cs"/>
              </a:rPr>
              <a:t> refers to your beliefs and practices that strengthen connectedness with sources of hope, meaning, and purpose.</a:t>
            </a:r>
          </a:p>
          <a:p>
            <a:pPr marL="628650" lvl="1" indent="-171450">
              <a:lnSpc>
                <a:spcPct val="100000"/>
              </a:lnSpc>
              <a:spcBef>
                <a:spcPts val="0"/>
              </a:spcBef>
              <a:spcAft>
                <a:spcPts val="0"/>
              </a:spcAft>
              <a:buFont typeface="Arial" panose="020B0604020202020204" pitchFamily="34" charset="0"/>
              <a:buChar char="•"/>
            </a:pPr>
            <a:r>
              <a:rPr lang="en-US" sz="1200" b="1" kern="1200" dirty="0">
                <a:solidFill>
                  <a:schemeClr val="tx1"/>
                </a:solidFill>
                <a:effectLst/>
                <a:latin typeface="+mn-lt"/>
                <a:ea typeface="+mn-ea"/>
                <a:cs typeface="+mn-cs"/>
              </a:rPr>
              <a:t>Psychological Fitness</a:t>
            </a:r>
            <a:r>
              <a:rPr lang="en-US" sz="1200" kern="1200" dirty="0">
                <a:solidFill>
                  <a:schemeClr val="tx1"/>
                </a:solidFill>
                <a:effectLst/>
                <a:latin typeface="+mn-lt"/>
                <a:ea typeface="+mn-ea"/>
                <a:cs typeface="+mn-cs"/>
              </a:rPr>
              <a:t> is your ability to integrate and improve cognitive, emotional, and behavioral practices.</a:t>
            </a:r>
          </a:p>
          <a:p>
            <a:pPr marL="628650" lvl="1" indent="-171450">
              <a:lnSpc>
                <a:spcPct val="100000"/>
              </a:lnSpc>
              <a:spcBef>
                <a:spcPts val="0"/>
              </a:spcBef>
              <a:spcAft>
                <a:spcPts val="0"/>
              </a:spcAft>
              <a:buFont typeface="Arial" panose="020B0604020202020204" pitchFamily="34" charset="0"/>
              <a:buChar char="•"/>
            </a:pPr>
            <a:r>
              <a:rPr lang="en-US" sz="1200" b="1" kern="1200" dirty="0">
                <a:solidFill>
                  <a:schemeClr val="tx1"/>
                </a:solidFill>
                <a:effectLst/>
                <a:latin typeface="+mn-lt"/>
                <a:ea typeface="+mn-ea"/>
                <a:cs typeface="+mn-cs"/>
              </a:rPr>
              <a:t>Social Fitness</a:t>
            </a:r>
            <a:r>
              <a:rPr lang="en-US" sz="1200" kern="1200" dirty="0">
                <a:solidFill>
                  <a:schemeClr val="tx1"/>
                </a:solidFill>
                <a:effectLst/>
                <a:latin typeface="+mn-lt"/>
                <a:ea typeface="+mn-ea"/>
                <a:cs typeface="+mn-cs"/>
              </a:rPr>
              <a:t> is your ability to engage in productive personal and professional relationships, positively interact with unit and command networks, and use resources that promote overall well-being.</a:t>
            </a:r>
          </a:p>
          <a:p>
            <a:pPr marL="628650" lvl="1" indent="-171450">
              <a:lnSpc>
                <a:spcPct val="100000"/>
              </a:lnSpc>
              <a:spcBef>
                <a:spcPts val="0"/>
              </a:spcBef>
              <a:spcAft>
                <a:spcPts val="0"/>
              </a:spcAft>
              <a:buFont typeface="Arial" panose="020B0604020202020204" pitchFamily="34" charset="0"/>
              <a:buChar char="•"/>
            </a:pPr>
            <a:r>
              <a:rPr lang="en-US" sz="1200" b="1" kern="1200" dirty="0">
                <a:solidFill>
                  <a:schemeClr val="tx1"/>
                </a:solidFill>
                <a:effectLst/>
                <a:latin typeface="+mn-lt"/>
                <a:ea typeface="+mn-ea"/>
                <a:cs typeface="+mn-cs"/>
              </a:rPr>
              <a:t>Financial Fitness</a:t>
            </a:r>
            <a:r>
              <a:rPr lang="en-US" sz="1200" kern="1200" dirty="0">
                <a:solidFill>
                  <a:schemeClr val="tx1"/>
                </a:solidFill>
                <a:effectLst/>
                <a:latin typeface="+mn-lt"/>
                <a:ea typeface="+mn-ea"/>
                <a:cs typeface="+mn-cs"/>
              </a:rPr>
              <a:t> is the combination of attitude, knowledge, and skills to make and exercise money management decisions that best support your life circumstances</a:t>
            </a:r>
          </a:p>
          <a:p>
            <a:pPr marL="628650" lvl="1" indent="-171450">
              <a:buFont typeface="Arial" panose="020B0604020202020204" pitchFamily="34" charset="0"/>
              <a:buChar char="•"/>
            </a:pPr>
            <a:r>
              <a:rPr lang="en-US" b="1" dirty="0">
                <a:cs typeface="Calibri" panose="020F0502020204030204"/>
              </a:rPr>
              <a:t>Behavioral </a:t>
            </a:r>
            <a:r>
              <a:rPr lang="en-US" dirty="0">
                <a:cs typeface="Calibri" panose="020F0502020204030204"/>
              </a:rPr>
              <a:t>is your ability to ma</a:t>
            </a:r>
          </a:p>
        </p:txBody>
      </p:sp>
    </p:spTree>
    <p:extLst>
      <p:ext uri="{BB962C8B-B14F-4D97-AF65-F5344CB8AC3E}">
        <p14:creationId xmlns:p14="http://schemas.microsoft.com/office/powerpoint/2010/main" val="89564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7</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sng" baseline="0" dirty="0">
                <a:latin typeface="+mn-lt"/>
              </a:rPr>
              <a:t>Barriers to Optimal Performance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u="sng" baseline="0"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sng" kern="1200" dirty="0">
                <a:solidFill>
                  <a:schemeClr val="tx1"/>
                </a:solidFill>
                <a:effectLst/>
                <a:latin typeface="+mn-lt"/>
                <a:ea typeface="+mn-ea"/>
                <a:cs typeface="+mn-cs"/>
              </a:rPr>
              <a:t>Discussion</a:t>
            </a:r>
            <a:r>
              <a:rPr lang="en-US" sz="1200" b="1" u="sng" kern="1200" baseline="0" dirty="0">
                <a:solidFill>
                  <a:schemeClr val="tx1"/>
                </a:solidFill>
                <a:effectLst/>
                <a:latin typeface="+mn-lt"/>
                <a:ea typeface="+mn-ea"/>
                <a:cs typeface="+mn-cs"/>
              </a:rPr>
              <a:t> Questions: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-Can you think of other examples?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Many of us have learned about the importance of taking care of our bodies before, but we don’t always implement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all the suggestions we hear. Here are some common reasons people give: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u="sng" baseline="0" dirty="0">
              <a:latin typeface="+mn-lt"/>
            </a:endParaRPr>
          </a:p>
          <a:p>
            <a:pPr marL="171450" indent="-171450">
              <a:lnSpc>
                <a:spcPct val="100000"/>
              </a:lnSpc>
              <a:spcBef>
                <a:spcPts val="0"/>
              </a:spcBef>
              <a:spcAft>
                <a:spcPts val="0"/>
              </a:spcAft>
              <a:buFont typeface="Arial" panose="020B0604020202020204" pitchFamily="34" charset="0"/>
              <a:buChar char="•"/>
              <a:defRPr/>
            </a:pPr>
            <a:r>
              <a:rPr lang="en-US" sz="1200" dirty="0">
                <a:latin typeface="+mn-lt"/>
                <a:cs typeface="Arial" panose="020B0604020202020204" pitchFamily="34" charset="0"/>
              </a:rPr>
              <a:t>Lack of motivation or “willpower”</a:t>
            </a:r>
          </a:p>
          <a:p>
            <a:pPr marL="171450" indent="-171450">
              <a:lnSpc>
                <a:spcPct val="100000"/>
              </a:lnSpc>
              <a:spcBef>
                <a:spcPts val="0"/>
              </a:spcBef>
              <a:spcAft>
                <a:spcPts val="0"/>
              </a:spcAft>
              <a:buFont typeface="Arial" panose="020B0604020202020204" pitchFamily="34" charset="0"/>
              <a:buChar char="•"/>
              <a:defRPr/>
            </a:pPr>
            <a:r>
              <a:rPr lang="en-US" sz="1200" dirty="0">
                <a:latin typeface="+mn-lt"/>
                <a:cs typeface="Arial" panose="020B0604020202020204" pitchFamily="34" charset="0"/>
              </a:rPr>
              <a:t>Not enough time</a:t>
            </a:r>
          </a:p>
          <a:p>
            <a:pPr marL="171450" indent="-171450">
              <a:lnSpc>
                <a:spcPct val="100000"/>
              </a:lnSpc>
              <a:spcBef>
                <a:spcPts val="0"/>
              </a:spcBef>
              <a:spcAft>
                <a:spcPts val="0"/>
              </a:spcAft>
              <a:buFont typeface="Arial" panose="020B0604020202020204" pitchFamily="34" charset="0"/>
              <a:buChar char="•"/>
              <a:defRPr/>
            </a:pPr>
            <a:r>
              <a:rPr lang="en-US" sz="1200" dirty="0">
                <a:latin typeface="+mn-lt"/>
                <a:cs typeface="Arial" panose="020B0604020202020204" pitchFamily="34" charset="0"/>
              </a:rPr>
              <a:t>Lack of emotion regulation skills</a:t>
            </a:r>
          </a:p>
          <a:p>
            <a:pPr marL="171450" indent="-171450">
              <a:lnSpc>
                <a:spcPct val="100000"/>
              </a:lnSpc>
              <a:spcBef>
                <a:spcPts val="0"/>
              </a:spcBef>
              <a:spcAft>
                <a:spcPts val="0"/>
              </a:spcAft>
              <a:buFont typeface="Arial" panose="020B0604020202020204" pitchFamily="34" charset="0"/>
              <a:buChar char="•"/>
              <a:defRPr/>
            </a:pPr>
            <a:r>
              <a:rPr lang="en-US" sz="1200" dirty="0">
                <a:latin typeface="+mn-lt"/>
                <a:cs typeface="Arial" panose="020B0604020202020204" pitchFamily="34" charset="0"/>
              </a:rPr>
              <a:t>Negative self-talk</a:t>
            </a:r>
          </a:p>
          <a:p>
            <a:pPr marL="171450" indent="-171450">
              <a:lnSpc>
                <a:spcPct val="100000"/>
              </a:lnSpc>
              <a:spcBef>
                <a:spcPts val="0"/>
              </a:spcBef>
              <a:spcAft>
                <a:spcPts val="0"/>
              </a:spcAft>
              <a:buFont typeface="Arial" panose="020B0604020202020204" pitchFamily="34" charset="0"/>
              <a:buChar char="•"/>
              <a:defRPr/>
            </a:pPr>
            <a:r>
              <a:rPr lang="en-US" sz="1200" dirty="0">
                <a:latin typeface="+mn-lt"/>
                <a:cs typeface="Arial" panose="020B0604020202020204" pitchFamily="34" charset="0"/>
              </a:rPr>
              <a:t>Physical injury and illness</a:t>
            </a:r>
          </a:p>
          <a:p>
            <a:pPr marL="171450" indent="-171450">
              <a:lnSpc>
                <a:spcPct val="100000"/>
              </a:lnSpc>
              <a:spcBef>
                <a:spcPts val="0"/>
              </a:spcBef>
              <a:spcAft>
                <a:spcPts val="0"/>
              </a:spcAft>
              <a:buFont typeface="Arial" panose="020B0604020202020204" pitchFamily="34" charset="0"/>
              <a:buChar char="•"/>
              <a:defRPr/>
            </a:pPr>
            <a:r>
              <a:rPr lang="en-US" sz="1200" dirty="0">
                <a:latin typeface="+mn-lt"/>
                <a:cs typeface="Arial" panose="020B0604020202020204" pitchFamily="34" charset="0"/>
              </a:rPr>
              <a:t>Unrealistic expectations of self</a:t>
            </a:r>
          </a:p>
          <a:p>
            <a:pPr marL="171450" indent="-171450">
              <a:lnSpc>
                <a:spcPct val="100000"/>
              </a:lnSpc>
              <a:spcBef>
                <a:spcPts val="0"/>
              </a:spcBef>
              <a:spcAft>
                <a:spcPts val="0"/>
              </a:spcAft>
              <a:buFont typeface="Arial" panose="020B0604020202020204" pitchFamily="34" charset="0"/>
              <a:buChar char="•"/>
              <a:defRPr/>
            </a:pPr>
            <a:r>
              <a:rPr lang="en-US" sz="1200" dirty="0">
                <a:latin typeface="+mn-lt"/>
                <a:cs typeface="Arial" panose="020B0604020202020204" pitchFamily="34" charset="0"/>
              </a:rPr>
              <a:t>Not prioritizing self-care</a:t>
            </a:r>
          </a:p>
        </p:txBody>
      </p:sp>
    </p:spTree>
    <p:extLst>
      <p:ext uri="{BB962C8B-B14F-4D97-AF65-F5344CB8AC3E}">
        <p14:creationId xmlns:p14="http://schemas.microsoft.com/office/powerpoint/2010/main" val="778655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8</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baseline="0" dirty="0">
                <a:latin typeface="+mn-lt"/>
              </a:rPr>
              <a:t>Sleep: Why Do I Need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baseline="0" dirty="0">
              <a:latin typeface="+mn-lt"/>
            </a:endParaRPr>
          </a:p>
          <a:p>
            <a:pPr>
              <a:lnSpc>
                <a:spcPct val="100000"/>
              </a:lnSpc>
              <a:spcBef>
                <a:spcPts val="0"/>
              </a:spcBef>
              <a:spcAft>
                <a:spcPts val="0"/>
              </a:spcAft>
            </a:pPr>
            <a:r>
              <a:rPr lang="en-US" sz="1200" b="1" u="sng" kern="1200" dirty="0">
                <a:solidFill>
                  <a:schemeClr val="tx1"/>
                </a:solidFill>
                <a:effectLst/>
                <a:latin typeface="+mn-lt"/>
                <a:ea typeface="+mn-ea"/>
                <a:cs typeface="+mn-cs"/>
              </a:rPr>
              <a:t>Discussion Questions: </a:t>
            </a:r>
            <a:endParaRPr lang="en-US" sz="1200" kern="1200" dirty="0">
              <a:solidFill>
                <a:schemeClr val="tx1"/>
              </a:solidFill>
              <a:effectLst/>
              <a:latin typeface="+mn-lt"/>
              <a:ea typeface="+mn-ea"/>
              <a:cs typeface="+mn-cs"/>
            </a:endParaRPr>
          </a:p>
          <a:p>
            <a:pPr>
              <a:lnSpc>
                <a:spcPct val="100000"/>
              </a:lnSpc>
              <a:spcBef>
                <a:spcPts val="0"/>
              </a:spcBef>
              <a:spcAft>
                <a:spcPts val="0"/>
              </a:spcAft>
            </a:pPr>
            <a:r>
              <a:rPr lang="en-US" sz="1200" kern="1200" dirty="0">
                <a:solidFill>
                  <a:schemeClr val="tx1"/>
                </a:solidFill>
                <a:effectLst/>
                <a:latin typeface="+mn-lt"/>
                <a:ea typeface="+mn-ea"/>
                <a:cs typeface="+mn-cs"/>
              </a:rPr>
              <a:t>-Why do we need sleep?</a:t>
            </a:r>
          </a:p>
          <a:p>
            <a:pPr>
              <a:lnSpc>
                <a:spcPct val="100000"/>
              </a:lnSpc>
              <a:spcBef>
                <a:spcPts val="0"/>
              </a:spcBef>
              <a:spcAft>
                <a:spcPts val="0"/>
              </a:spcAft>
            </a:pPr>
            <a:r>
              <a:rPr lang="en-US" sz="1200" kern="1200" dirty="0">
                <a:solidFill>
                  <a:schemeClr val="tx1"/>
                </a:solidFill>
                <a:effectLst/>
                <a:latin typeface="+mn-lt"/>
                <a:ea typeface="+mn-ea"/>
                <a:cs typeface="+mn-cs"/>
              </a:rPr>
              <a:t>-Why is sleep important for optimal performance?</a:t>
            </a:r>
          </a:p>
          <a:p>
            <a:pPr>
              <a:lnSpc>
                <a:spcPct val="100000"/>
              </a:lnSpc>
              <a:spcBef>
                <a:spcPts val="0"/>
              </a:spcBef>
              <a:spcAft>
                <a:spcPts val="0"/>
              </a:spcAft>
            </a:pPr>
            <a:r>
              <a:rPr lang="en-US" sz="1200" kern="1200" dirty="0">
                <a:solidFill>
                  <a:schemeClr val="tx1"/>
                </a:solidFill>
                <a:effectLst/>
                <a:latin typeface="+mn-lt"/>
                <a:ea typeface="+mn-ea"/>
                <a:cs typeface="+mn-cs"/>
              </a:rPr>
              <a:t>-What do you notice about yourself when you </a:t>
            </a:r>
            <a:r>
              <a:rPr lang="en-US" sz="1200" b="1" kern="1200" dirty="0">
                <a:solidFill>
                  <a:schemeClr val="tx1"/>
                </a:solidFill>
                <a:effectLst/>
                <a:latin typeface="+mn-lt"/>
                <a:ea typeface="+mn-ea"/>
                <a:cs typeface="+mn-cs"/>
              </a:rPr>
              <a:t>have had</a:t>
            </a:r>
            <a:r>
              <a:rPr lang="en-US" sz="1200" kern="1200" dirty="0">
                <a:solidFill>
                  <a:schemeClr val="tx1"/>
                </a:solidFill>
                <a:effectLst/>
                <a:latin typeface="+mn-lt"/>
                <a:ea typeface="+mn-ea"/>
                <a:cs typeface="+mn-cs"/>
              </a:rPr>
              <a:t> enough sleep?</a:t>
            </a:r>
          </a:p>
          <a:p>
            <a:pPr>
              <a:lnSpc>
                <a:spcPct val="100000"/>
              </a:lnSpc>
              <a:spcBef>
                <a:spcPts val="0"/>
              </a:spcBef>
              <a:spcAft>
                <a:spcPts val="0"/>
              </a:spcAft>
            </a:pPr>
            <a:endParaRPr lang="en-US" sz="1200" kern="1200" dirty="0">
              <a:solidFill>
                <a:schemeClr val="tx1"/>
              </a:solidFill>
              <a:effectLst/>
              <a:latin typeface="+mn-lt"/>
              <a:ea typeface="+mn-ea"/>
              <a:cs typeface="+mn-cs"/>
            </a:endParaRPr>
          </a:p>
          <a:p>
            <a:pPr marL="171450" indent="-171450">
              <a:lnSpc>
                <a:spcPct val="100000"/>
              </a:lnSpc>
              <a:spcBef>
                <a:spcPts val="0"/>
              </a:spcBef>
              <a:spcAft>
                <a:spcPts val="0"/>
              </a:spcAft>
              <a:buFont typeface="Arial" panose="020B0604020202020204" pitchFamily="34" charset="0"/>
              <a:buChar char="•"/>
            </a:pPr>
            <a:r>
              <a:rPr lang="en-US" sz="1200" kern="1200" dirty="0">
                <a:solidFill>
                  <a:schemeClr val="tx1"/>
                </a:solidFill>
                <a:effectLst/>
                <a:latin typeface="+mn-lt"/>
                <a:ea typeface="+mn-ea"/>
                <a:cs typeface="+mn-cs"/>
              </a:rPr>
              <a:t>Military cultural</a:t>
            </a:r>
            <a:r>
              <a:rPr lang="en-US" sz="1200" kern="1200" baseline="0" dirty="0">
                <a:solidFill>
                  <a:schemeClr val="tx1"/>
                </a:solidFill>
                <a:effectLst/>
                <a:latin typeface="+mn-lt"/>
                <a:ea typeface="+mn-ea"/>
                <a:cs typeface="+mn-cs"/>
              </a:rPr>
              <a:t> attitudes have historically tended to undermine the importance of sleep. DoD recognizes sleep as an important contributor to physical and mental health and operational readiness.</a:t>
            </a:r>
            <a:endParaRPr lang="en-US" sz="1200" kern="1200" dirty="0">
              <a:solidFill>
                <a:schemeClr val="tx1"/>
              </a:solidFill>
              <a:effectLst/>
              <a:latin typeface="+mn-lt"/>
              <a:ea typeface="+mn-ea"/>
              <a:cs typeface="+mn-cs"/>
            </a:endParaRPr>
          </a:p>
          <a:p>
            <a:pPr>
              <a:lnSpc>
                <a:spcPct val="100000"/>
              </a:lnSpc>
              <a:spcBef>
                <a:spcPts val="0"/>
              </a:spcBef>
              <a:spcAft>
                <a:spcPts val="0"/>
              </a:spcAft>
            </a:pPr>
            <a:endParaRPr lang="en-US" sz="1200" b="1" u="sng" kern="1200" baseline="0" dirty="0">
              <a:solidFill>
                <a:schemeClr val="tx1"/>
              </a:solidFill>
              <a:effectLst/>
              <a:latin typeface="+mn-lt"/>
              <a:ea typeface="+mn-ea"/>
              <a:cs typeface="+mn-cs"/>
            </a:endParaRPr>
          </a:p>
          <a:p>
            <a:pPr marL="171450" lvl="0" indent="-171450">
              <a:lnSpc>
                <a:spcPct val="100000"/>
              </a:lnSpc>
              <a:spcBef>
                <a:spcPts val="0"/>
              </a:spcBef>
              <a:spcAft>
                <a:spcPts val="0"/>
              </a:spcAft>
              <a:buFont typeface="Arial" panose="020B0604020202020204" pitchFamily="34" charset="0"/>
              <a:buChar char="•"/>
            </a:pPr>
            <a:r>
              <a:rPr lang="en-US" sz="1200" b="1" dirty="0">
                <a:latin typeface="+mn-lt"/>
                <a:cs typeface="Arial" panose="020B0604020202020204" pitchFamily="34" charset="0"/>
              </a:rPr>
              <a:t>Sleep helps:</a:t>
            </a:r>
          </a:p>
          <a:p>
            <a:pPr marL="628650" lvl="1" indent="-171450">
              <a:lnSpc>
                <a:spcPct val="100000"/>
              </a:lnSpc>
              <a:spcBef>
                <a:spcPts val="0"/>
              </a:spcBef>
              <a:spcAft>
                <a:spcPts val="0"/>
              </a:spcAft>
              <a:buFont typeface="Arial" panose="020B0604020202020204" pitchFamily="34" charset="0"/>
              <a:buChar char="•"/>
            </a:pPr>
            <a:r>
              <a:rPr lang="en-US" sz="1200" dirty="0">
                <a:latin typeface="+mn-lt"/>
                <a:cs typeface="Arial" panose="020B0604020202020204" pitchFamily="34" charset="0"/>
              </a:rPr>
              <a:t>Cleanse out toxins</a:t>
            </a:r>
          </a:p>
          <a:p>
            <a:pPr marL="628650" lvl="1" indent="-171450">
              <a:lnSpc>
                <a:spcPct val="100000"/>
              </a:lnSpc>
              <a:spcBef>
                <a:spcPts val="0"/>
              </a:spcBef>
              <a:spcAft>
                <a:spcPts val="0"/>
              </a:spcAft>
              <a:buFont typeface="Arial" panose="020B0604020202020204" pitchFamily="34" charset="0"/>
              <a:buChar char="•"/>
            </a:pPr>
            <a:r>
              <a:rPr lang="en-US" sz="1200" dirty="0">
                <a:latin typeface="+mn-lt"/>
                <a:cs typeface="Arial" panose="020B0604020202020204" pitchFamily="34" charset="0"/>
              </a:rPr>
              <a:t>Rest and recovery</a:t>
            </a:r>
          </a:p>
          <a:p>
            <a:pPr marL="628650" lvl="1" indent="-171450">
              <a:lnSpc>
                <a:spcPct val="100000"/>
              </a:lnSpc>
              <a:spcBef>
                <a:spcPts val="0"/>
              </a:spcBef>
              <a:spcAft>
                <a:spcPts val="0"/>
              </a:spcAft>
              <a:buFont typeface="Arial" panose="020B0604020202020204" pitchFamily="34" charset="0"/>
              <a:buChar char="•"/>
            </a:pPr>
            <a:r>
              <a:rPr lang="en-US" sz="1200" dirty="0">
                <a:latin typeface="+mn-lt"/>
                <a:cs typeface="Arial" panose="020B0604020202020204" pitchFamily="34" charset="0"/>
              </a:rPr>
              <a:t>Consolidation of memories</a:t>
            </a:r>
          </a:p>
          <a:p>
            <a:pPr marL="628650" lvl="1" indent="-171450">
              <a:lnSpc>
                <a:spcPct val="100000"/>
              </a:lnSpc>
              <a:spcBef>
                <a:spcPts val="0"/>
              </a:spcBef>
              <a:spcAft>
                <a:spcPts val="0"/>
              </a:spcAft>
              <a:buFont typeface="Arial" panose="020B0604020202020204" pitchFamily="34" charset="0"/>
              <a:buChar char="•"/>
            </a:pPr>
            <a:r>
              <a:rPr lang="en-US" sz="1200" dirty="0">
                <a:latin typeface="+mn-lt"/>
                <a:cs typeface="Arial" panose="020B0604020202020204" pitchFamily="34" charset="0"/>
              </a:rPr>
              <a:t>Information Processing</a:t>
            </a:r>
          </a:p>
          <a:p>
            <a:pPr marL="628650" lvl="1" indent="-171450">
              <a:lnSpc>
                <a:spcPct val="100000"/>
              </a:lnSpc>
              <a:spcBef>
                <a:spcPts val="0"/>
              </a:spcBef>
              <a:spcAft>
                <a:spcPts val="0"/>
              </a:spcAft>
              <a:buFont typeface="Arial" panose="020B0604020202020204" pitchFamily="34" charset="0"/>
              <a:buChar char="•"/>
            </a:pPr>
            <a:r>
              <a:rPr lang="en-US" sz="1200" dirty="0">
                <a:latin typeface="+mn-lt"/>
                <a:cs typeface="Arial" panose="020B0604020202020204" pitchFamily="34" charset="0"/>
              </a:rPr>
              <a:t>Learning </a:t>
            </a:r>
          </a:p>
          <a:p>
            <a:pPr marL="0" indent="0">
              <a:lnSpc>
                <a:spcPct val="100000"/>
              </a:lnSpc>
              <a:spcBef>
                <a:spcPts val="0"/>
              </a:spcBef>
              <a:spcAft>
                <a:spcPts val="0"/>
              </a:spcAft>
              <a:buNone/>
            </a:pPr>
            <a:endParaRPr lang="en-US" sz="1200" dirty="0">
              <a:latin typeface="+mn-lt"/>
              <a:ea typeface="ＭＳ Ｐゴシック" charset="0"/>
              <a:cs typeface="Arial" panose="020B0604020202020204" pitchFamily="34" charset="0"/>
            </a:endParaRPr>
          </a:p>
          <a:p>
            <a:pPr marL="171450" lvl="0" indent="-171450">
              <a:lnSpc>
                <a:spcPct val="100000"/>
              </a:lnSpc>
              <a:spcBef>
                <a:spcPts val="0"/>
              </a:spcBef>
              <a:spcAft>
                <a:spcPts val="0"/>
              </a:spcAft>
              <a:buFont typeface="Arial" panose="020B0604020202020204" pitchFamily="34" charset="0"/>
              <a:buChar char="•"/>
            </a:pPr>
            <a:r>
              <a:rPr lang="en-US" sz="1200" b="1" dirty="0">
                <a:latin typeface="+mn-lt"/>
                <a:cs typeface="Arial" panose="020B0604020202020204" pitchFamily="34" charset="0"/>
              </a:rPr>
              <a:t>Better sleep is linked to:</a:t>
            </a:r>
          </a:p>
          <a:p>
            <a:pPr marL="628650" lvl="1" indent="-171450">
              <a:lnSpc>
                <a:spcPct val="100000"/>
              </a:lnSpc>
              <a:spcBef>
                <a:spcPts val="0"/>
              </a:spcBef>
              <a:spcAft>
                <a:spcPts val="0"/>
              </a:spcAft>
              <a:buFont typeface="Arial" panose="020B0604020202020204" pitchFamily="34" charset="0"/>
              <a:buChar char="•"/>
            </a:pPr>
            <a:r>
              <a:rPr lang="en-US" sz="1200" dirty="0">
                <a:latin typeface="+mn-lt"/>
                <a:cs typeface="Arial" panose="020B0604020202020204" pitchFamily="34" charset="0"/>
              </a:rPr>
              <a:t>Productivity</a:t>
            </a:r>
          </a:p>
          <a:p>
            <a:pPr marL="628650" lvl="1" indent="-171450">
              <a:lnSpc>
                <a:spcPct val="100000"/>
              </a:lnSpc>
              <a:spcBef>
                <a:spcPts val="0"/>
              </a:spcBef>
              <a:spcAft>
                <a:spcPts val="0"/>
              </a:spcAft>
              <a:buFont typeface="Arial" panose="020B0604020202020204" pitchFamily="34" charset="0"/>
              <a:buChar char="•"/>
            </a:pPr>
            <a:r>
              <a:rPr lang="en-US" sz="1200" dirty="0">
                <a:latin typeface="+mn-lt"/>
                <a:cs typeface="Arial" panose="020B0604020202020204" pitchFamily="34" charset="0"/>
              </a:rPr>
              <a:t>Creativity</a:t>
            </a:r>
          </a:p>
          <a:p>
            <a:pPr marL="628650" lvl="1" indent="-171450">
              <a:lnSpc>
                <a:spcPct val="100000"/>
              </a:lnSpc>
              <a:spcBef>
                <a:spcPts val="0"/>
              </a:spcBef>
              <a:spcAft>
                <a:spcPts val="0"/>
              </a:spcAft>
              <a:buFont typeface="Arial" panose="020B0604020202020204" pitchFamily="34" charset="0"/>
              <a:buChar char="•"/>
            </a:pPr>
            <a:r>
              <a:rPr lang="en-US" sz="1200" dirty="0">
                <a:latin typeface="+mn-lt"/>
                <a:cs typeface="Arial" panose="020B0604020202020204" pitchFamily="34" charset="0"/>
              </a:rPr>
              <a:t>Concentration </a:t>
            </a:r>
          </a:p>
          <a:p>
            <a:pPr marL="628650" lvl="1" indent="-171450">
              <a:lnSpc>
                <a:spcPct val="100000"/>
              </a:lnSpc>
              <a:spcBef>
                <a:spcPts val="0"/>
              </a:spcBef>
              <a:spcAft>
                <a:spcPts val="0"/>
              </a:spcAft>
              <a:buFont typeface="Arial" panose="020B0604020202020204" pitchFamily="34" charset="0"/>
              <a:buChar char="•"/>
            </a:pPr>
            <a:r>
              <a:rPr lang="en-US" sz="1200" dirty="0">
                <a:latin typeface="+mn-lt"/>
                <a:cs typeface="Arial" panose="020B0604020202020204" pitchFamily="34" charset="0"/>
              </a:rPr>
              <a:t>Optimism</a:t>
            </a:r>
          </a:p>
          <a:p>
            <a:pPr marL="628650" lvl="1" indent="-171450">
              <a:lnSpc>
                <a:spcPct val="100000"/>
              </a:lnSpc>
              <a:spcBef>
                <a:spcPts val="0"/>
              </a:spcBef>
              <a:spcAft>
                <a:spcPts val="0"/>
              </a:spcAft>
              <a:buFont typeface="Arial" panose="020B0604020202020204" pitchFamily="34" charset="0"/>
              <a:buChar char="•"/>
            </a:pPr>
            <a:r>
              <a:rPr lang="en-US" sz="1200" dirty="0">
                <a:latin typeface="+mn-lt"/>
                <a:cs typeface="Arial" panose="020B0604020202020204" pitchFamily="34" charset="0"/>
              </a:rPr>
              <a:t>Frustration tolerance</a:t>
            </a:r>
          </a:p>
        </p:txBody>
      </p:sp>
    </p:spTree>
    <p:extLst>
      <p:ext uri="{BB962C8B-B14F-4D97-AF65-F5344CB8AC3E}">
        <p14:creationId xmlns:p14="http://schemas.microsoft.com/office/powerpoint/2010/main" val="162120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9</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baseline="0" dirty="0">
                <a:latin typeface="+mn-lt"/>
              </a:rPr>
              <a:t>Poor Sleep is Associated With: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baseline="0" dirty="0">
              <a:latin typeface="+mn-lt"/>
            </a:endParaRPr>
          </a:p>
          <a:p>
            <a:pPr>
              <a:lnSpc>
                <a:spcPct val="100000"/>
              </a:lnSpc>
              <a:spcBef>
                <a:spcPts val="0"/>
              </a:spcBef>
              <a:spcAft>
                <a:spcPts val="0"/>
              </a:spcAft>
            </a:pPr>
            <a:r>
              <a:rPr lang="en-US" sz="1200" b="1" u="sng" kern="1200" dirty="0">
                <a:solidFill>
                  <a:schemeClr val="tx1"/>
                </a:solidFill>
                <a:effectLst/>
                <a:latin typeface="+mn-lt"/>
                <a:ea typeface="+mn-ea"/>
                <a:cs typeface="+mn-cs"/>
              </a:rPr>
              <a:t>Discussion Questions:</a:t>
            </a:r>
            <a:endParaRPr lang="en-US" sz="1200" kern="1200" dirty="0">
              <a:solidFill>
                <a:schemeClr val="tx1"/>
              </a:solidFill>
              <a:effectLst/>
              <a:latin typeface="+mn-lt"/>
              <a:ea typeface="+mn-ea"/>
              <a:cs typeface="+mn-cs"/>
            </a:endParaRPr>
          </a:p>
          <a:p>
            <a:pPr>
              <a:lnSpc>
                <a:spcPct val="100000"/>
              </a:lnSpc>
              <a:spcBef>
                <a:spcPts val="0"/>
              </a:spcBef>
              <a:spcAft>
                <a:spcPts val="0"/>
              </a:spcAft>
            </a:pPr>
            <a:r>
              <a:rPr lang="en-US" sz="1200" kern="1200" dirty="0">
                <a:solidFill>
                  <a:schemeClr val="tx1"/>
                </a:solidFill>
                <a:effectLst/>
                <a:latin typeface="+mn-lt"/>
                <a:ea typeface="+mn-ea"/>
                <a:cs typeface="+mn-cs"/>
              </a:rPr>
              <a:t>-Do you notice degradation in your productivity, ability to communicate, think clearly, and perform when you are too tired?</a:t>
            </a:r>
          </a:p>
          <a:p>
            <a:pPr>
              <a:lnSpc>
                <a:spcPct val="100000"/>
              </a:lnSpc>
              <a:spcBef>
                <a:spcPts val="0"/>
              </a:spcBef>
              <a:spcAft>
                <a:spcPts val="0"/>
              </a:spcAft>
            </a:pPr>
            <a:r>
              <a:rPr lang="en-US" sz="1200" kern="1200" dirty="0">
                <a:solidFill>
                  <a:schemeClr val="tx1"/>
                </a:solidFill>
                <a:effectLst/>
                <a:latin typeface="+mn-lt"/>
                <a:ea typeface="+mn-ea"/>
                <a:cs typeface="+mn-cs"/>
              </a:rPr>
              <a:t>-Have you ever performed while fatigued? How did that feel like?</a:t>
            </a:r>
          </a:p>
          <a:p>
            <a:pPr>
              <a:lnSpc>
                <a:spcPct val="100000"/>
              </a:lnSpc>
              <a:spcBef>
                <a:spcPts val="0"/>
              </a:spcBef>
              <a:spcAft>
                <a:spcPts val="0"/>
              </a:spcAft>
            </a:pPr>
            <a:r>
              <a:rPr lang="en-US" sz="1200" kern="1200" dirty="0">
                <a:solidFill>
                  <a:schemeClr val="tx1"/>
                </a:solidFill>
                <a:effectLst/>
                <a:latin typeface="+mn-lt"/>
                <a:ea typeface="+mn-ea"/>
                <a:cs typeface="+mn-cs"/>
              </a:rPr>
              <a:t>-Seeing all the pros and cons of better sleep, isn’t it worth it to work on sleeping better? Think of it as an investment in yourself to increase overall performance.</a:t>
            </a:r>
          </a:p>
          <a:p>
            <a:pPr>
              <a:lnSpc>
                <a:spcPct val="100000"/>
              </a:lnSpc>
              <a:spcBef>
                <a:spcPts val="0"/>
              </a:spcBef>
              <a:spcAft>
                <a:spcPts val="0"/>
              </a:spcAft>
            </a:pPr>
            <a:r>
              <a:rPr lang="en-US" sz="1200" kern="1200" dirty="0">
                <a:solidFill>
                  <a:schemeClr val="tx1"/>
                </a:solidFill>
                <a:effectLst/>
                <a:latin typeface="+mn-lt"/>
                <a:ea typeface="+mn-ea"/>
                <a:cs typeface="+mn-cs"/>
              </a:rPr>
              <a:t> </a:t>
            </a:r>
          </a:p>
          <a:p>
            <a:pPr lvl="0">
              <a:lnSpc>
                <a:spcPct val="100000"/>
              </a:lnSpc>
              <a:spcBef>
                <a:spcPts val="0"/>
              </a:spcBef>
              <a:spcAft>
                <a:spcPts val="0"/>
              </a:spcAft>
            </a:pPr>
            <a:r>
              <a:rPr lang="en-US" sz="1200" b="1" kern="1200" dirty="0">
                <a:solidFill>
                  <a:schemeClr val="tx1"/>
                </a:solidFill>
                <a:effectLst/>
                <a:latin typeface="+mn-lt"/>
                <a:ea typeface="+mn-ea"/>
                <a:cs typeface="+mn-cs"/>
              </a:rPr>
              <a:t>Consequences of impaired sleep:</a:t>
            </a:r>
            <a:r>
              <a:rPr lang="en-US" sz="1200" kern="1200" dirty="0">
                <a:solidFill>
                  <a:schemeClr val="tx1"/>
                </a:solidFill>
                <a:effectLst/>
                <a:latin typeface="+mn-lt"/>
                <a:ea typeface="+mn-ea"/>
                <a:cs typeface="+mn-cs"/>
              </a:rPr>
              <a:t> The American Automobile Association (AAA) estimates that one out of every six deadly traffic accidents, and one out of eight crashes requiring hospitalization of car drivers or passengers is due to drowsy driving. (AAA, 2010) </a:t>
            </a:r>
          </a:p>
          <a:p>
            <a:pPr>
              <a:lnSpc>
                <a:spcPct val="100000"/>
              </a:lnSpc>
              <a:spcBef>
                <a:spcPts val="0"/>
              </a:spcBef>
              <a:spcAft>
                <a:spcPts val="0"/>
              </a:spcAft>
            </a:pPr>
            <a:r>
              <a:rPr lang="en-US" sz="1200" kern="1200" dirty="0">
                <a:solidFill>
                  <a:schemeClr val="tx1"/>
                </a:solidFill>
                <a:effectLst/>
                <a:latin typeface="+mn-lt"/>
                <a:ea typeface="+mn-ea"/>
                <a:cs typeface="+mn-cs"/>
              </a:rPr>
              <a:t> </a:t>
            </a:r>
            <a:endParaRPr lang="en-US" sz="1200" b="1" u="sng" kern="1200" baseline="0" dirty="0">
              <a:solidFill>
                <a:schemeClr val="tx1"/>
              </a:solidFill>
              <a:effectLst/>
              <a:latin typeface="+mn-lt"/>
              <a:ea typeface="+mn-ea"/>
              <a:cs typeface="+mn-cs"/>
            </a:endParaRPr>
          </a:p>
          <a:p>
            <a:pPr marL="0" indent="0">
              <a:lnSpc>
                <a:spcPct val="100000"/>
              </a:lnSpc>
              <a:spcBef>
                <a:spcPts val="0"/>
              </a:spcBef>
              <a:spcAft>
                <a:spcPts val="0"/>
              </a:spcAft>
              <a:buNone/>
            </a:pPr>
            <a:r>
              <a:rPr lang="en-US" sz="1200" b="1" dirty="0">
                <a:latin typeface="+mn-lt"/>
                <a:cs typeface="Arial" panose="020B0604020202020204" pitchFamily="34" charset="0"/>
              </a:rPr>
              <a:t>Cognitive &amp; other impairments</a:t>
            </a:r>
            <a:r>
              <a:rPr lang="en-US" sz="1200" dirty="0">
                <a:latin typeface="+mn-lt"/>
                <a:cs typeface="Arial" panose="020B0604020202020204" pitchFamily="34" charset="0"/>
              </a:rPr>
              <a:t>: </a:t>
            </a:r>
          </a:p>
          <a:p>
            <a:pPr>
              <a:lnSpc>
                <a:spcPct val="100000"/>
              </a:lnSpc>
              <a:spcBef>
                <a:spcPts val="0"/>
              </a:spcBef>
              <a:spcAft>
                <a:spcPts val="0"/>
              </a:spcAft>
            </a:pPr>
            <a:r>
              <a:rPr lang="en-US" sz="1200" dirty="0">
                <a:latin typeface="+mn-lt"/>
                <a:cs typeface="Arial" panose="020B0604020202020204" pitchFamily="34" charset="0"/>
              </a:rPr>
              <a:t>Learning, attention, alertness, reasoning, problem solving </a:t>
            </a:r>
          </a:p>
          <a:p>
            <a:pPr>
              <a:lnSpc>
                <a:spcPct val="100000"/>
              </a:lnSpc>
              <a:spcBef>
                <a:spcPts val="0"/>
              </a:spcBef>
              <a:spcAft>
                <a:spcPts val="0"/>
              </a:spcAft>
            </a:pPr>
            <a:r>
              <a:rPr lang="en-US" sz="1200" dirty="0">
                <a:latin typeface="+mn-lt"/>
                <a:cs typeface="Arial" panose="020B0604020202020204" pitchFamily="34" charset="0"/>
              </a:rPr>
              <a:t>Reaction time</a:t>
            </a:r>
          </a:p>
          <a:p>
            <a:pPr>
              <a:lnSpc>
                <a:spcPct val="100000"/>
              </a:lnSpc>
              <a:spcBef>
                <a:spcPts val="0"/>
              </a:spcBef>
              <a:spcAft>
                <a:spcPts val="0"/>
              </a:spcAft>
            </a:pPr>
            <a:r>
              <a:rPr lang="en-US" sz="1200" dirty="0">
                <a:latin typeface="+mn-lt"/>
                <a:cs typeface="Arial" panose="020B0604020202020204" pitchFamily="34" charset="0"/>
              </a:rPr>
              <a:t>Moral reasoning, judgment</a:t>
            </a:r>
          </a:p>
          <a:p>
            <a:pPr marL="0" indent="0">
              <a:lnSpc>
                <a:spcPct val="100000"/>
              </a:lnSpc>
              <a:spcBef>
                <a:spcPts val="0"/>
              </a:spcBef>
              <a:spcAft>
                <a:spcPts val="0"/>
              </a:spcAft>
              <a:buNone/>
            </a:pPr>
            <a:endParaRPr lang="en-US" sz="1200" dirty="0">
              <a:latin typeface="+mn-lt"/>
              <a:cs typeface="Arial" panose="020B0604020202020204" pitchFamily="34" charset="0"/>
            </a:endParaRPr>
          </a:p>
          <a:p>
            <a:pPr marL="0" indent="0">
              <a:lnSpc>
                <a:spcPct val="100000"/>
              </a:lnSpc>
              <a:spcBef>
                <a:spcPts val="0"/>
              </a:spcBef>
              <a:spcAft>
                <a:spcPts val="0"/>
              </a:spcAft>
              <a:buNone/>
            </a:pPr>
            <a:r>
              <a:rPr lang="en-US" sz="1200" b="1" dirty="0">
                <a:latin typeface="+mn-lt"/>
                <a:cs typeface="Arial" panose="020B0604020202020204" pitchFamily="34" charset="0"/>
              </a:rPr>
              <a:t>Physical health problems:</a:t>
            </a:r>
            <a:endParaRPr lang="en-US" sz="1200" dirty="0">
              <a:latin typeface="+mn-lt"/>
              <a:cs typeface="Arial" panose="020B0604020202020204" pitchFamily="34" charset="0"/>
            </a:endParaRPr>
          </a:p>
          <a:p>
            <a:pPr>
              <a:lnSpc>
                <a:spcPct val="100000"/>
              </a:lnSpc>
              <a:spcBef>
                <a:spcPts val="0"/>
              </a:spcBef>
              <a:spcAft>
                <a:spcPts val="0"/>
              </a:spcAft>
            </a:pPr>
            <a:r>
              <a:rPr lang="en-US" sz="1200" dirty="0">
                <a:latin typeface="+mn-lt"/>
                <a:cs typeface="Arial" panose="020B0604020202020204" pitchFamily="34" charset="0"/>
              </a:rPr>
              <a:t>Heart disease, heart attacks, &amp;  heart failure</a:t>
            </a:r>
          </a:p>
          <a:p>
            <a:pPr>
              <a:lnSpc>
                <a:spcPct val="100000"/>
              </a:lnSpc>
              <a:spcBef>
                <a:spcPts val="0"/>
              </a:spcBef>
              <a:spcAft>
                <a:spcPts val="0"/>
              </a:spcAft>
            </a:pPr>
            <a:r>
              <a:rPr lang="en-US" sz="1200" dirty="0">
                <a:latin typeface="+mn-lt"/>
                <a:cs typeface="Arial" panose="020B0604020202020204" pitchFamily="34" charset="0"/>
              </a:rPr>
              <a:t>High blood pressure</a:t>
            </a:r>
          </a:p>
          <a:p>
            <a:pPr>
              <a:lnSpc>
                <a:spcPct val="100000"/>
              </a:lnSpc>
              <a:spcBef>
                <a:spcPts val="0"/>
              </a:spcBef>
              <a:spcAft>
                <a:spcPts val="0"/>
              </a:spcAft>
            </a:pPr>
            <a:r>
              <a:rPr lang="en-US" sz="1200" dirty="0">
                <a:latin typeface="+mn-lt"/>
                <a:cs typeface="Arial" panose="020B0604020202020204" pitchFamily="34" charset="0"/>
              </a:rPr>
              <a:t>Diabetes</a:t>
            </a:r>
          </a:p>
          <a:p>
            <a:pPr>
              <a:lnSpc>
                <a:spcPct val="100000"/>
              </a:lnSpc>
              <a:spcBef>
                <a:spcPts val="0"/>
              </a:spcBef>
              <a:spcAft>
                <a:spcPts val="0"/>
              </a:spcAft>
            </a:pPr>
            <a:r>
              <a:rPr lang="en-US" sz="1200" dirty="0">
                <a:latin typeface="+mn-lt"/>
                <a:cs typeface="Arial" panose="020B0604020202020204" pitchFamily="34" charset="0"/>
              </a:rPr>
              <a:t>Stroke</a:t>
            </a:r>
          </a:p>
          <a:p>
            <a:pPr>
              <a:lnSpc>
                <a:spcPct val="100000"/>
              </a:lnSpc>
              <a:spcBef>
                <a:spcPts val="0"/>
              </a:spcBef>
              <a:spcAft>
                <a:spcPts val="0"/>
              </a:spcAft>
            </a:pPr>
            <a:r>
              <a:rPr lang="en-US" sz="1200" dirty="0">
                <a:latin typeface="+mn-lt"/>
                <a:cs typeface="Arial" panose="020B0604020202020204" pitchFamily="34" charset="0"/>
              </a:rPr>
              <a:t>Obesity</a:t>
            </a:r>
          </a:p>
          <a:p>
            <a:pPr>
              <a:lnSpc>
                <a:spcPct val="100000"/>
              </a:lnSpc>
              <a:spcBef>
                <a:spcPts val="0"/>
              </a:spcBef>
              <a:spcAft>
                <a:spcPts val="0"/>
              </a:spcAft>
            </a:pPr>
            <a:r>
              <a:rPr lang="en-US" sz="1200" dirty="0">
                <a:latin typeface="+mn-lt"/>
                <a:cs typeface="Arial" panose="020B0604020202020204" pitchFamily="34" charset="0"/>
              </a:rPr>
              <a:t>Pain</a:t>
            </a:r>
          </a:p>
          <a:p>
            <a:pPr marL="0" indent="0">
              <a:lnSpc>
                <a:spcPct val="100000"/>
              </a:lnSpc>
              <a:spcBef>
                <a:spcPts val="0"/>
              </a:spcBef>
              <a:spcAft>
                <a:spcPts val="0"/>
              </a:spcAft>
              <a:buFont typeface="Arial" panose="020B0604020202020204" pitchFamily="34" charset="0"/>
              <a:buNone/>
            </a:pPr>
            <a:endParaRPr lang="en-US" sz="1200" b="1" u="sng" baseline="0" dirty="0">
              <a:latin typeface="+mn-lt"/>
            </a:endParaRPr>
          </a:p>
          <a:p>
            <a:pPr marL="0" indent="0">
              <a:lnSpc>
                <a:spcPct val="100000"/>
              </a:lnSpc>
              <a:spcBef>
                <a:spcPts val="0"/>
              </a:spcBef>
              <a:spcAft>
                <a:spcPts val="0"/>
              </a:spcAft>
              <a:buNone/>
            </a:pPr>
            <a:r>
              <a:rPr lang="en-US" sz="1200" b="1" dirty="0">
                <a:latin typeface="+mn-lt"/>
                <a:cs typeface="Arial" panose="020B0604020202020204" pitchFamily="34" charset="0"/>
              </a:rPr>
              <a:t>Injuries, accidents, &amp; occupational hazards:</a:t>
            </a:r>
          </a:p>
          <a:p>
            <a:pPr>
              <a:lnSpc>
                <a:spcPct val="100000"/>
              </a:lnSpc>
              <a:spcBef>
                <a:spcPts val="0"/>
              </a:spcBef>
              <a:spcAft>
                <a:spcPts val="0"/>
              </a:spcAft>
            </a:pPr>
            <a:r>
              <a:rPr lang="en-US" sz="1200" dirty="0">
                <a:latin typeface="+mn-lt"/>
                <a:cs typeface="Arial" panose="020B0604020202020204" pitchFamily="34" charset="0"/>
              </a:rPr>
              <a:t>Impact on readiness</a:t>
            </a:r>
          </a:p>
          <a:p>
            <a:pPr>
              <a:lnSpc>
                <a:spcPct val="100000"/>
              </a:lnSpc>
              <a:spcBef>
                <a:spcPts val="0"/>
              </a:spcBef>
              <a:spcAft>
                <a:spcPts val="0"/>
              </a:spcAft>
            </a:pPr>
            <a:r>
              <a:rPr lang="en-US" sz="1200" dirty="0">
                <a:latin typeface="+mn-lt"/>
                <a:cs typeface="Arial" panose="020B0604020202020204" pitchFamily="34" charset="0"/>
              </a:rPr>
              <a:t>Medical errors</a:t>
            </a:r>
          </a:p>
          <a:p>
            <a:pPr>
              <a:lnSpc>
                <a:spcPct val="100000"/>
              </a:lnSpc>
              <a:spcBef>
                <a:spcPts val="0"/>
              </a:spcBef>
              <a:spcAft>
                <a:spcPts val="0"/>
              </a:spcAft>
            </a:pPr>
            <a:r>
              <a:rPr lang="en-US" sz="1200" dirty="0">
                <a:latin typeface="+mn-lt"/>
                <a:cs typeface="Arial" panose="020B0604020202020204" pitchFamily="34" charset="0"/>
              </a:rPr>
              <a:t>Impaired driving</a:t>
            </a:r>
          </a:p>
          <a:p>
            <a:pPr marL="0" indent="0">
              <a:lnSpc>
                <a:spcPct val="100000"/>
              </a:lnSpc>
              <a:spcBef>
                <a:spcPts val="0"/>
              </a:spcBef>
              <a:spcAft>
                <a:spcPts val="0"/>
              </a:spcAft>
              <a:buNone/>
            </a:pPr>
            <a:endParaRPr lang="en-US" sz="1200" dirty="0">
              <a:latin typeface="+mn-lt"/>
              <a:cs typeface="Arial" panose="020B0604020202020204" pitchFamily="34" charset="0"/>
            </a:endParaRPr>
          </a:p>
          <a:p>
            <a:pPr marL="0" indent="0">
              <a:lnSpc>
                <a:spcPct val="100000"/>
              </a:lnSpc>
              <a:spcBef>
                <a:spcPts val="0"/>
              </a:spcBef>
              <a:spcAft>
                <a:spcPts val="0"/>
              </a:spcAft>
              <a:buNone/>
            </a:pPr>
            <a:r>
              <a:rPr lang="en-US" sz="1200" b="1" dirty="0">
                <a:latin typeface="+mn-lt"/>
                <a:cs typeface="Arial" panose="020B0604020202020204" pitchFamily="34" charset="0"/>
              </a:rPr>
              <a:t>Psychological health problems:</a:t>
            </a:r>
            <a:endParaRPr lang="en-US" sz="1200" dirty="0">
              <a:latin typeface="+mn-lt"/>
              <a:cs typeface="Arial" panose="020B0604020202020204" pitchFamily="34" charset="0"/>
            </a:endParaRPr>
          </a:p>
          <a:p>
            <a:pPr>
              <a:lnSpc>
                <a:spcPct val="100000"/>
              </a:lnSpc>
              <a:spcBef>
                <a:spcPts val="0"/>
              </a:spcBef>
              <a:spcAft>
                <a:spcPts val="0"/>
              </a:spcAft>
            </a:pPr>
            <a:r>
              <a:rPr lang="en-US" sz="1200" dirty="0">
                <a:latin typeface="+mn-lt"/>
                <a:cs typeface="Arial" panose="020B0604020202020204" pitchFamily="34" charset="0"/>
              </a:rPr>
              <a:t>Symptom of many diagnoses</a:t>
            </a:r>
          </a:p>
          <a:p>
            <a:pPr>
              <a:lnSpc>
                <a:spcPct val="100000"/>
              </a:lnSpc>
              <a:spcBef>
                <a:spcPts val="0"/>
              </a:spcBef>
              <a:spcAft>
                <a:spcPts val="0"/>
              </a:spcAft>
            </a:pPr>
            <a:r>
              <a:rPr lang="en-US" sz="1200" dirty="0">
                <a:latin typeface="+mn-lt"/>
                <a:cs typeface="Arial" panose="020B0604020202020204" pitchFamily="34" charset="0"/>
              </a:rPr>
              <a:t>Depression, PTSD</a:t>
            </a:r>
          </a:p>
          <a:p>
            <a:pPr>
              <a:lnSpc>
                <a:spcPct val="100000"/>
              </a:lnSpc>
              <a:spcBef>
                <a:spcPts val="0"/>
              </a:spcBef>
              <a:spcAft>
                <a:spcPts val="0"/>
              </a:spcAft>
            </a:pPr>
            <a:r>
              <a:rPr lang="en-US" sz="1200" dirty="0">
                <a:latin typeface="+mn-lt"/>
                <a:cs typeface="Arial" panose="020B0604020202020204" pitchFamily="34" charset="0"/>
              </a:rPr>
              <a:t>Suicide</a:t>
            </a:r>
          </a:p>
          <a:p>
            <a:pPr marL="0" indent="0">
              <a:lnSpc>
                <a:spcPct val="100000"/>
              </a:lnSpc>
              <a:spcBef>
                <a:spcPts val="0"/>
              </a:spcBef>
              <a:spcAft>
                <a:spcPts val="0"/>
              </a:spcAft>
              <a:buFont typeface="Arial" panose="020B0604020202020204" pitchFamily="34" charset="0"/>
              <a:buNone/>
            </a:pPr>
            <a:endParaRPr lang="en-US" sz="1200" b="1" u="sng" baseline="0" dirty="0">
              <a:latin typeface="+mn-lt"/>
            </a:endParaRPr>
          </a:p>
        </p:txBody>
      </p:sp>
    </p:spTree>
    <p:extLst>
      <p:ext uri="{BB962C8B-B14F-4D97-AF65-F5344CB8AC3E}">
        <p14:creationId xmlns:p14="http://schemas.microsoft.com/office/powerpoint/2010/main" val="1721646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33C5559-08B8-4FBF-B306-F11CA93A6395}" type="datetimeFigureOut">
              <a:rPr lang="en-US" smtClean="0"/>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DEEEC7-6B08-4799-987F-52033800442F}" type="slidenum">
              <a:rPr lang="en-US" smtClean="0"/>
              <a:t>‹#›</a:t>
            </a:fld>
            <a:endParaRPr lang="en-US"/>
          </a:p>
        </p:txBody>
      </p:sp>
    </p:spTree>
    <p:extLst>
      <p:ext uri="{BB962C8B-B14F-4D97-AF65-F5344CB8AC3E}">
        <p14:creationId xmlns:p14="http://schemas.microsoft.com/office/powerpoint/2010/main" val="2944946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3C5559-08B8-4FBF-B306-F11CA93A6395}" type="datetimeFigureOut">
              <a:rPr lang="en-US" smtClean="0"/>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DEEEC7-6B08-4799-987F-52033800442F}" type="slidenum">
              <a:rPr lang="en-US" smtClean="0"/>
              <a:t>‹#›</a:t>
            </a:fld>
            <a:endParaRPr lang="en-US"/>
          </a:p>
        </p:txBody>
      </p:sp>
    </p:spTree>
    <p:extLst>
      <p:ext uri="{BB962C8B-B14F-4D97-AF65-F5344CB8AC3E}">
        <p14:creationId xmlns:p14="http://schemas.microsoft.com/office/powerpoint/2010/main" val="3363769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3C5559-08B8-4FBF-B306-F11CA93A6395}" type="datetimeFigureOut">
              <a:rPr lang="en-US" smtClean="0"/>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DEEEC7-6B08-4799-987F-52033800442F}" type="slidenum">
              <a:rPr lang="en-US" smtClean="0"/>
              <a:t>‹#›</a:t>
            </a:fld>
            <a:endParaRPr lang="en-US"/>
          </a:p>
        </p:txBody>
      </p:sp>
    </p:spTree>
    <p:extLst>
      <p:ext uri="{BB962C8B-B14F-4D97-AF65-F5344CB8AC3E}">
        <p14:creationId xmlns:p14="http://schemas.microsoft.com/office/powerpoint/2010/main" val="2724767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3C5559-08B8-4FBF-B306-F11CA93A6395}" type="datetimeFigureOut">
              <a:rPr lang="en-US" smtClean="0"/>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DEEEC7-6B08-4799-987F-52033800442F}" type="slidenum">
              <a:rPr lang="en-US" smtClean="0"/>
              <a:t>‹#›</a:t>
            </a:fld>
            <a:endParaRPr lang="en-US"/>
          </a:p>
        </p:txBody>
      </p:sp>
    </p:spTree>
    <p:extLst>
      <p:ext uri="{BB962C8B-B14F-4D97-AF65-F5344CB8AC3E}">
        <p14:creationId xmlns:p14="http://schemas.microsoft.com/office/powerpoint/2010/main" val="3311150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3C5559-08B8-4FBF-B306-F11CA93A6395}" type="datetimeFigureOut">
              <a:rPr lang="en-US" smtClean="0"/>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DEEEC7-6B08-4799-987F-52033800442F}" type="slidenum">
              <a:rPr lang="en-US" smtClean="0"/>
              <a:t>‹#›</a:t>
            </a:fld>
            <a:endParaRPr lang="en-US"/>
          </a:p>
        </p:txBody>
      </p:sp>
    </p:spTree>
    <p:extLst>
      <p:ext uri="{BB962C8B-B14F-4D97-AF65-F5344CB8AC3E}">
        <p14:creationId xmlns:p14="http://schemas.microsoft.com/office/powerpoint/2010/main" val="2909387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3C5559-08B8-4FBF-B306-F11CA93A6395}" type="datetimeFigureOut">
              <a:rPr lang="en-US" smtClean="0"/>
              <a:t>6/24/2023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DEEEC7-6B08-4799-987F-52033800442F}" type="slidenum">
              <a:rPr lang="en-US" smtClean="0"/>
              <a:t>‹#›</a:t>
            </a:fld>
            <a:endParaRPr lang="en-US"/>
          </a:p>
        </p:txBody>
      </p:sp>
    </p:spTree>
    <p:extLst>
      <p:ext uri="{BB962C8B-B14F-4D97-AF65-F5344CB8AC3E}">
        <p14:creationId xmlns:p14="http://schemas.microsoft.com/office/powerpoint/2010/main" val="167337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3C5559-08B8-4FBF-B306-F11CA93A6395}" type="datetimeFigureOut">
              <a:rPr lang="en-US" smtClean="0"/>
              <a:t>6/24/2023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DEEEC7-6B08-4799-987F-52033800442F}" type="slidenum">
              <a:rPr lang="en-US" smtClean="0"/>
              <a:t>‹#›</a:t>
            </a:fld>
            <a:endParaRPr lang="en-US"/>
          </a:p>
        </p:txBody>
      </p:sp>
    </p:spTree>
    <p:extLst>
      <p:ext uri="{BB962C8B-B14F-4D97-AF65-F5344CB8AC3E}">
        <p14:creationId xmlns:p14="http://schemas.microsoft.com/office/powerpoint/2010/main" val="1084026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33C5559-08B8-4FBF-B306-F11CA93A6395}" type="datetimeFigureOut">
              <a:rPr lang="en-US" smtClean="0"/>
              <a:t>6/24/2023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DEEEC7-6B08-4799-987F-52033800442F}" type="slidenum">
              <a:rPr lang="en-US" smtClean="0"/>
              <a:t>‹#›</a:t>
            </a:fld>
            <a:endParaRPr lang="en-US"/>
          </a:p>
        </p:txBody>
      </p:sp>
    </p:spTree>
    <p:extLst>
      <p:ext uri="{BB962C8B-B14F-4D97-AF65-F5344CB8AC3E}">
        <p14:creationId xmlns:p14="http://schemas.microsoft.com/office/powerpoint/2010/main" val="3804614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3C5559-08B8-4FBF-B306-F11CA93A6395}" type="datetimeFigureOut">
              <a:rPr lang="en-US" smtClean="0"/>
              <a:t>6/24/2023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DEEEC7-6B08-4799-987F-52033800442F}" type="slidenum">
              <a:rPr lang="en-US" smtClean="0"/>
              <a:t>‹#›</a:t>
            </a:fld>
            <a:endParaRPr lang="en-US"/>
          </a:p>
        </p:txBody>
      </p:sp>
    </p:spTree>
    <p:extLst>
      <p:ext uri="{BB962C8B-B14F-4D97-AF65-F5344CB8AC3E}">
        <p14:creationId xmlns:p14="http://schemas.microsoft.com/office/powerpoint/2010/main" val="1793415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3C5559-08B8-4FBF-B306-F11CA93A6395}" type="datetimeFigureOut">
              <a:rPr lang="en-US" smtClean="0"/>
              <a:t>6/24/2023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DEEEC7-6B08-4799-987F-52033800442F}" type="slidenum">
              <a:rPr lang="en-US" smtClean="0"/>
              <a:t>‹#›</a:t>
            </a:fld>
            <a:endParaRPr lang="en-US"/>
          </a:p>
        </p:txBody>
      </p:sp>
    </p:spTree>
    <p:extLst>
      <p:ext uri="{BB962C8B-B14F-4D97-AF65-F5344CB8AC3E}">
        <p14:creationId xmlns:p14="http://schemas.microsoft.com/office/powerpoint/2010/main" val="2131266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3C5559-08B8-4FBF-B306-F11CA93A6395}" type="datetimeFigureOut">
              <a:rPr lang="en-US" smtClean="0"/>
              <a:t>6/24/2023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DEEEC7-6B08-4799-987F-52033800442F}" type="slidenum">
              <a:rPr lang="en-US" smtClean="0"/>
              <a:t>‹#›</a:t>
            </a:fld>
            <a:endParaRPr lang="en-US"/>
          </a:p>
        </p:txBody>
      </p:sp>
    </p:spTree>
    <p:extLst>
      <p:ext uri="{BB962C8B-B14F-4D97-AF65-F5344CB8AC3E}">
        <p14:creationId xmlns:p14="http://schemas.microsoft.com/office/powerpoint/2010/main" val="993726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3C5559-08B8-4FBF-B306-F11CA93A6395}" type="datetimeFigureOut">
              <a:rPr lang="en-US" smtClean="0"/>
              <a:t>6/24/2023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DEEEC7-6B08-4799-987F-52033800442F}" type="slidenum">
              <a:rPr lang="en-US" smtClean="0"/>
              <a:t>‹#›</a:t>
            </a:fld>
            <a:endParaRPr lang="en-US"/>
          </a:p>
        </p:txBody>
      </p:sp>
    </p:spTree>
    <p:extLst>
      <p:ext uri="{BB962C8B-B14F-4D97-AF65-F5344CB8AC3E}">
        <p14:creationId xmlns:p14="http://schemas.microsoft.com/office/powerpoint/2010/main" val="16252182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png"/><Relationship Id="rId7"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8" Type="http://schemas.openxmlformats.org/officeDocument/2006/relationships/hyperlink" Target="https://www.navyfitness.org/fitness/noffs-training" TargetMode="External"/><Relationship Id="rId3" Type="http://schemas.openxmlformats.org/officeDocument/2006/relationships/image" Target="../media/image6.png"/><Relationship Id="rId7" Type="http://schemas.openxmlformats.org/officeDocument/2006/relationships/hyperlink" Target="https://www.hprc-online.org/" TargetMode="External"/><Relationship Id="rId12" Type="http://schemas.openxmlformats.org/officeDocument/2006/relationships/hyperlink" Target="https://www.cgsuprt.co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hyperlink" Target="https://www.cgsuprt.com/portal/landing?a=1" TargetMode="External"/><Relationship Id="rId5" Type="http://schemas.openxmlformats.org/officeDocument/2006/relationships/image" Target="../media/image2.png"/><Relationship Id="rId10" Type="http://schemas.openxmlformats.org/officeDocument/2006/relationships/hyperlink" Target="https://www.dcms.uscg.mil/Our-Organization/Assistant-Commandant-for-Human-Resources-CG-1/Health-Safety-and-Work-Life-CG-11/Office-of-Work-Life-CG-111/Health-Promotion-Resources/" TargetMode="External"/><Relationship Id="rId4" Type="http://schemas.openxmlformats.org/officeDocument/2006/relationships/image" Target="../media/image1.png"/><Relationship Id="rId9" Type="http://schemas.openxmlformats.org/officeDocument/2006/relationships/hyperlink" Target="https://www.dcms.uscg.mil/Portals/10/CG-1/cg111/docs/HPM/Inst%20Cards/Recruit_Training_Fitness_Instructor_Cards.pdf?ver=GSw826VZo5GdR_Cl66eWfQ%3d%3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3.png"/><Relationship Id="rId5" Type="http://schemas.openxmlformats.org/officeDocument/2006/relationships/image" Target="../media/image8.jpeg"/><Relationship Id="rId10" Type="http://schemas.openxmlformats.org/officeDocument/2006/relationships/image" Target="../media/image2.png"/><Relationship Id="rId4" Type="http://schemas.openxmlformats.org/officeDocument/2006/relationships/image" Target="../media/image7.png"/><Relationship Id="rId9"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8712" y="2011683"/>
            <a:ext cx="7772400" cy="3087546"/>
          </a:xfrm>
        </p:spPr>
        <p:txBody>
          <a:bodyPr>
            <a:normAutofit fontScale="90000"/>
          </a:bodyPr>
          <a:lstStyle/>
          <a:p>
            <a:pPr>
              <a:lnSpc>
                <a:spcPct val="100000"/>
              </a:lnSpc>
            </a:pPr>
            <a:r>
              <a:rPr lang="en-US" sz="5400" b="1" dirty="0">
                <a:latin typeface="Times New Roman" panose="02020603050405020304" pitchFamily="18" charset="0"/>
                <a:cs typeface="Times New Roman" panose="02020603050405020304" pitchFamily="18" charset="0"/>
              </a:rPr>
              <a:t>Experiential: </a:t>
            </a:r>
            <a:br>
              <a:rPr lang="en-US" sz="5400" b="1" dirty="0">
                <a:latin typeface="Times New Roman" panose="02020603050405020304" pitchFamily="18" charset="0"/>
                <a:cs typeface="Times New Roman" panose="02020603050405020304" pitchFamily="18" charset="0"/>
              </a:rPr>
            </a:br>
            <a:r>
              <a:rPr lang="en-US" sz="5400" b="1" dirty="0">
                <a:latin typeface="Times New Roman" panose="02020603050405020304" pitchFamily="18" charset="0"/>
                <a:cs typeface="Times New Roman" panose="02020603050405020304" pitchFamily="18" charset="0"/>
              </a:rPr>
              <a:t>Mindfulness Practice</a:t>
            </a:r>
            <a:br>
              <a:rPr lang="en-US" sz="5400" b="1" dirty="0">
                <a:latin typeface="Times New Roman" panose="02020603050405020304" pitchFamily="18" charset="0"/>
                <a:cs typeface="Times New Roman" panose="02020603050405020304" pitchFamily="18" charset="0"/>
              </a:rPr>
            </a:br>
            <a:br>
              <a:rPr lang="en-US" sz="5400" b="1" dirty="0">
                <a:latin typeface="Times New Roman" panose="02020603050405020304" pitchFamily="18" charset="0"/>
                <a:cs typeface="Times New Roman" panose="02020603050405020304" pitchFamily="18" charset="0"/>
              </a:rPr>
            </a:br>
            <a:endParaRPr lang="en-US" sz="5400" b="1" dirty="0">
              <a:latin typeface="Times New Roman" panose="02020603050405020304" pitchFamily="18" charset="0"/>
              <a:cs typeface="Times New Roman" panose="02020603050405020304" pitchFamily="18" charset="0"/>
            </a:endParaRPr>
          </a:p>
        </p:txBody>
      </p:sp>
      <p:grpSp>
        <p:nvGrpSpPr>
          <p:cNvPr id="4" name="Group 3"/>
          <p:cNvGrpSpPr/>
          <p:nvPr/>
        </p:nvGrpSpPr>
        <p:grpSpPr>
          <a:xfrm>
            <a:off x="0" y="1011"/>
            <a:ext cx="9144000" cy="1191237"/>
            <a:chOff x="-9633285" y="1601170"/>
            <a:chExt cx="9144000" cy="1191237"/>
          </a:xfrm>
        </p:grpSpPr>
        <p:sp>
          <p:nvSpPr>
            <p:cNvPr id="5"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Bef>
                  <a:spcPct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kumimoji="0" lang="en-US" sz="3600" b="0" i="1" u="none" strike="noStrike" kern="1200" cap="none" spc="0" normalizeH="0" baseline="0" noProof="0" dirty="0">
                <a:ln>
                  <a:noFill/>
                </a:ln>
                <a:effectLst/>
                <a:uLnTx/>
                <a:uFillTx/>
                <a:latin typeface="Bahnschrift SemiLight Condensed" panose="020B0502040204020203" pitchFamily="34" charset="0"/>
              </a:endParaRPr>
            </a:p>
            <a:p>
              <a:pPr algn="ctr" defTabSz="914400">
                <a:spcBef>
                  <a:spcPct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Stress Control (CG -0SC )</a:t>
              </a:r>
              <a:endParaRPr lang="en-US" sz="3600" b="0" i="1" u="none" strike="noStrike" kern="1200" cap="none" spc="0" normalizeH="0" baseline="0" noProof="0" dirty="0">
                <a:ln>
                  <a:noFill/>
                </a:ln>
                <a:effectLst/>
                <a:uLnTx/>
                <a:uFillTx/>
                <a:latin typeface="Bahnschrift SemiLight Condensed"/>
              </a:endParaRPr>
            </a:p>
          </p:txBody>
        </p:sp>
        <p:grpSp>
          <p:nvGrpSpPr>
            <p:cNvPr id="7" name="Group 6"/>
            <p:cNvGrpSpPr/>
            <p:nvPr/>
          </p:nvGrpSpPr>
          <p:grpSpPr>
            <a:xfrm>
              <a:off x="-7813493" y="1786199"/>
              <a:ext cx="896528" cy="915114"/>
              <a:chOff x="-914400" y="1752600"/>
              <a:chExt cx="816935" cy="816935"/>
            </a:xfrm>
          </p:grpSpPr>
          <p:sp>
            <p:nvSpPr>
              <p:cNvPr id="12" name="Oval 11"/>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3">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8" name="Group 7"/>
            <p:cNvGrpSpPr/>
            <p:nvPr/>
          </p:nvGrpSpPr>
          <p:grpSpPr>
            <a:xfrm>
              <a:off x="-8699263" y="1786199"/>
              <a:ext cx="883997" cy="877900"/>
              <a:chOff x="9134475" y="914400"/>
              <a:chExt cx="883997" cy="877900"/>
            </a:xfrm>
          </p:grpSpPr>
          <p:sp>
            <p:nvSpPr>
              <p:cNvPr id="10" name="Oval 9"/>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1" name="Picture 10"/>
              <p:cNvPicPr>
                <a:picLocks noChangeAspect="1"/>
              </p:cNvPicPr>
              <p:nvPr/>
            </p:nvPicPr>
            <p:blipFill>
              <a:blip r:embed="rId4">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1719702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406628"/>
            <a:ext cx="8210868" cy="602829"/>
          </a:xfrm>
        </p:spPr>
        <p:txBody>
          <a:bodyPr lIns="0" tIns="0" rIns="0" bIns="0" anchor="b" anchorCtr="0">
            <a:normAutofit/>
          </a:bodyPr>
          <a:lstStyle/>
          <a:p>
            <a:pPr algn="l" eaLnBrk="1" hangingPunct="1"/>
            <a:r>
              <a:rPr lang="en-US" sz="3600" b="1" dirty="0">
                <a:latin typeface="Times New Roman" pitchFamily="18" charset="0"/>
                <a:cs typeface="Times New Roman" pitchFamily="18" charset="0"/>
              </a:rPr>
              <a:t>Sleep in the Digital Age</a:t>
            </a:r>
          </a:p>
        </p:txBody>
      </p:sp>
      <p:sp>
        <p:nvSpPr>
          <p:cNvPr id="7171" name="Rectangle 3"/>
          <p:cNvSpPr>
            <a:spLocks noGrp="1" noChangeArrowheads="1"/>
          </p:cNvSpPr>
          <p:nvPr>
            <p:ph type="body" sz="half" idx="4294967295"/>
          </p:nvPr>
        </p:nvSpPr>
        <p:spPr>
          <a:xfrm>
            <a:off x="544848" y="2247900"/>
            <a:ext cx="4491176" cy="3647440"/>
          </a:xfrm>
        </p:spPr>
        <p:txBody>
          <a:bodyPr>
            <a:normAutofit/>
          </a:bodyPr>
          <a:lstStyle/>
          <a:p>
            <a:pPr marL="342900" lvl="0" indent="-342900">
              <a:lnSpc>
                <a:spcPct val="100000"/>
              </a:lnSpc>
              <a:spcBef>
                <a:spcPts val="0"/>
              </a:spcBef>
            </a:pPr>
            <a:r>
              <a:rPr lang="en-US" sz="1800" dirty="0">
                <a:latin typeface="Arial" panose="020B0604020202020204" pitchFamily="34" charset="0"/>
                <a:cs typeface="Arial" panose="020B0604020202020204" pitchFamily="34" charset="0"/>
              </a:rPr>
              <a:t>90% of Americans use an electronic device within the hour before bed time</a:t>
            </a:r>
          </a:p>
          <a:p>
            <a:pPr marL="0" lvl="0" indent="0">
              <a:lnSpc>
                <a:spcPct val="100000"/>
              </a:lnSpc>
              <a:spcBef>
                <a:spcPts val="0"/>
              </a:spcBef>
              <a:buNone/>
            </a:pPr>
            <a:endParaRPr lang="en-US" sz="1800" dirty="0">
              <a:latin typeface="Arial" panose="020B0604020202020204" pitchFamily="34" charset="0"/>
              <a:cs typeface="Arial" panose="020B0604020202020204" pitchFamily="34" charset="0"/>
            </a:endParaRPr>
          </a:p>
          <a:p>
            <a:pPr marL="342900" lvl="0" indent="-342900">
              <a:lnSpc>
                <a:spcPct val="100000"/>
              </a:lnSpc>
              <a:spcBef>
                <a:spcPts val="0"/>
              </a:spcBef>
            </a:pPr>
            <a:r>
              <a:rPr lang="en-US" sz="1800" dirty="0">
                <a:latin typeface="Arial" panose="020B0604020202020204" pitchFamily="34" charset="0"/>
                <a:cs typeface="Arial" panose="020B0604020202020204" pitchFamily="34" charset="0"/>
              </a:rPr>
              <a:t>Notification on a device activates the brain’s reward center</a:t>
            </a:r>
          </a:p>
          <a:p>
            <a:pPr marL="0" lvl="0" indent="0">
              <a:lnSpc>
                <a:spcPct val="100000"/>
              </a:lnSpc>
              <a:spcBef>
                <a:spcPts val="0"/>
              </a:spcBef>
              <a:buNone/>
            </a:pPr>
            <a:endParaRPr lang="en-US" sz="1800" dirty="0">
              <a:latin typeface="Arial" panose="020B0604020202020204" pitchFamily="34" charset="0"/>
              <a:cs typeface="Arial" panose="020B0604020202020204" pitchFamily="34" charset="0"/>
            </a:endParaRPr>
          </a:p>
          <a:p>
            <a:pPr marL="342900" lvl="0" indent="-342900">
              <a:lnSpc>
                <a:spcPct val="100000"/>
              </a:lnSpc>
              <a:spcBef>
                <a:spcPts val="0"/>
              </a:spcBef>
            </a:pPr>
            <a:r>
              <a:rPr lang="en-US" sz="1800" dirty="0">
                <a:latin typeface="Arial" panose="020B0604020202020204" pitchFamily="34" charset="0"/>
                <a:cs typeface="Arial" panose="020B0604020202020204" pitchFamily="34" charset="0"/>
              </a:rPr>
              <a:t>Texting &amp; web-surfing before bed are associated with higher stress</a:t>
            </a:r>
          </a:p>
          <a:p>
            <a:pPr marL="0" lvl="0" indent="0">
              <a:lnSpc>
                <a:spcPct val="100000"/>
              </a:lnSpc>
              <a:spcBef>
                <a:spcPts val="0"/>
              </a:spcBef>
              <a:buNone/>
            </a:pPr>
            <a:endParaRPr lang="en-US" sz="1800" dirty="0">
              <a:latin typeface="Arial" panose="020B0604020202020204" pitchFamily="34" charset="0"/>
              <a:cs typeface="Arial" panose="020B0604020202020204" pitchFamily="34" charset="0"/>
            </a:endParaRPr>
          </a:p>
          <a:p>
            <a:pPr marL="342900" lvl="0" indent="-342900">
              <a:lnSpc>
                <a:spcPct val="100000"/>
              </a:lnSpc>
              <a:spcBef>
                <a:spcPts val="0"/>
              </a:spcBef>
            </a:pPr>
            <a:r>
              <a:rPr lang="en-US" sz="1800" dirty="0">
                <a:latin typeface="Arial" panose="020B0604020202020204" pitchFamily="34" charset="0"/>
                <a:cs typeface="Arial" panose="020B0604020202020204" pitchFamily="34" charset="0"/>
              </a:rPr>
              <a:t>White and blue light affects melatonin &amp; the normal circadian rhythm</a:t>
            </a:r>
          </a:p>
          <a:p>
            <a:pPr>
              <a:lnSpc>
                <a:spcPct val="100000"/>
              </a:lnSpc>
              <a:spcBef>
                <a:spcPts val="0"/>
              </a:spcBef>
            </a:pPr>
            <a:endParaRPr lang="en-US" sz="1800" dirty="0">
              <a:latin typeface="Arial" charset="0"/>
              <a:ea typeface="ＭＳ Ｐゴシック" charset="0"/>
              <a:cs typeface="ＭＳ Ｐゴシック" charset="0"/>
            </a:endParaRPr>
          </a:p>
          <a:p>
            <a:endParaRPr lang="en-US" sz="1800" dirty="0"/>
          </a:p>
          <a:p>
            <a:pPr marL="0" indent="0">
              <a:lnSpc>
                <a:spcPct val="100000"/>
              </a:lnSpc>
              <a:spcBef>
                <a:spcPts val="0"/>
              </a:spcBef>
              <a:buNone/>
            </a:pPr>
            <a:endParaRPr lang="en-US" sz="1800" dirty="0">
              <a:latin typeface="Arial" panose="020B0604020202020204" pitchFamily="34" charset="0"/>
              <a:ea typeface="ＭＳ Ｐゴシック" charset="0"/>
              <a:cs typeface="Arial" panose="020B0604020202020204" pitchFamily="34"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948"/>
            <a:ext cx="9143999" cy="119123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36024" y="2247900"/>
            <a:ext cx="3895791" cy="2568519"/>
          </a:xfrm>
          <a:prstGeom prst="rect">
            <a:avLst/>
          </a:prstGeom>
        </p:spPr>
      </p:pic>
      <p:grpSp>
        <p:nvGrpSpPr>
          <p:cNvPr id="6" name="Group 5"/>
          <p:cNvGrpSpPr/>
          <p:nvPr/>
        </p:nvGrpSpPr>
        <p:grpSpPr>
          <a:xfrm>
            <a:off x="0" y="-23052"/>
            <a:ext cx="9144000" cy="1191237"/>
            <a:chOff x="-9633285" y="1601170"/>
            <a:chExt cx="9144000" cy="1191237"/>
          </a:xfrm>
        </p:grpSpPr>
        <p:sp>
          <p:nvSpPr>
            <p:cNvPr id="8"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Bef>
                  <a:spcPct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lang="en-US"/>
            </a:p>
            <a:p>
              <a:pPr algn="ctr" defTabSz="914400">
                <a:spcBef>
                  <a:spcPct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Stress Control (CG -0SC )</a:t>
              </a:r>
              <a:endParaRPr lang="en-US" sz="3600" b="0" i="1" u="none" strike="noStrike" kern="1200" cap="none" spc="0" normalizeH="0" baseline="0" noProof="0" dirty="0">
                <a:ln>
                  <a:noFill/>
                </a:ln>
                <a:effectLst/>
                <a:uLnTx/>
                <a:uFillTx/>
                <a:latin typeface="Bahnschrift SemiLight Condensed"/>
              </a:endParaRPr>
            </a:p>
          </p:txBody>
        </p:sp>
        <p:grpSp>
          <p:nvGrpSpPr>
            <p:cNvPr id="9" name="Group 8"/>
            <p:cNvGrpSpPr/>
            <p:nvPr/>
          </p:nvGrpSpPr>
          <p:grpSpPr>
            <a:xfrm>
              <a:off x="-7813493" y="1786199"/>
              <a:ext cx="896528" cy="915114"/>
              <a:chOff x="-914400" y="1752600"/>
              <a:chExt cx="816935" cy="816935"/>
            </a:xfrm>
          </p:grpSpPr>
          <p:sp>
            <p:nvSpPr>
              <p:cNvPr id="14" name="Oval 13"/>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5" name="Picture 14"/>
              <p:cNvPicPr>
                <a:picLocks noChangeAspect="1"/>
              </p:cNvPicPr>
              <p:nvPr/>
            </p:nvPicPr>
            <p:blipFill>
              <a:blip r:embed="rId5">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10" name="Group 9"/>
            <p:cNvGrpSpPr/>
            <p:nvPr/>
          </p:nvGrpSpPr>
          <p:grpSpPr>
            <a:xfrm>
              <a:off x="-8699263" y="1786199"/>
              <a:ext cx="883997" cy="877900"/>
              <a:chOff x="9134475" y="914400"/>
              <a:chExt cx="883997" cy="877900"/>
            </a:xfrm>
          </p:grpSpPr>
          <p:sp>
            <p:nvSpPr>
              <p:cNvPr id="12" name="Oval 11"/>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6">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3092196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406628"/>
            <a:ext cx="8210868" cy="602829"/>
          </a:xfrm>
        </p:spPr>
        <p:txBody>
          <a:bodyPr lIns="0" tIns="0" rIns="0" bIns="0" anchor="b" anchorCtr="0"/>
          <a:lstStyle/>
          <a:p>
            <a:pPr algn="l" eaLnBrk="1" hangingPunct="1"/>
            <a:r>
              <a:rPr lang="en-US" sz="3600" b="1" dirty="0">
                <a:latin typeface="Times New Roman" pitchFamily="18" charset="0"/>
                <a:cs typeface="Times New Roman" pitchFamily="18" charset="0"/>
              </a:rPr>
              <a:t>Train Yourself to Sleep Better</a:t>
            </a:r>
          </a:p>
        </p:txBody>
      </p:sp>
      <p:sp>
        <p:nvSpPr>
          <p:cNvPr id="7171" name="Rectangle 3"/>
          <p:cNvSpPr>
            <a:spLocks noGrp="1" noChangeArrowheads="1"/>
          </p:cNvSpPr>
          <p:nvPr>
            <p:ph type="body" sz="half" idx="4294967295"/>
          </p:nvPr>
        </p:nvSpPr>
        <p:spPr>
          <a:xfrm>
            <a:off x="544847" y="2247900"/>
            <a:ext cx="8220157" cy="3647440"/>
          </a:xfrm>
        </p:spPr>
        <p:txBody>
          <a:bodyPr>
            <a:normAutofit/>
          </a:bodyPr>
          <a:lstStyle/>
          <a:p>
            <a:pPr marL="0" indent="0">
              <a:lnSpc>
                <a:spcPct val="100000"/>
              </a:lnSpc>
              <a:spcBef>
                <a:spcPts val="0"/>
              </a:spcBef>
              <a:buNone/>
            </a:pPr>
            <a:endParaRPr lang="en-US" sz="1800" dirty="0">
              <a:latin typeface="Arial" charset="0"/>
              <a:ea typeface="ＭＳ Ｐゴシック" charset="0"/>
              <a:cs typeface="ＭＳ Ｐゴシック" charset="0"/>
            </a:endParaRPr>
          </a:p>
          <a:p>
            <a:endParaRPr lang="en-US" sz="1800" dirty="0"/>
          </a:p>
          <a:p>
            <a:pPr marL="0" indent="0">
              <a:lnSpc>
                <a:spcPct val="100000"/>
              </a:lnSpc>
              <a:spcBef>
                <a:spcPts val="0"/>
              </a:spcBef>
              <a:buNone/>
            </a:pPr>
            <a:endParaRPr lang="en-US" sz="1800" dirty="0">
              <a:latin typeface="Arial" panose="020B0604020202020204" pitchFamily="34" charset="0"/>
              <a:ea typeface="ＭＳ Ｐゴシック" charset="0"/>
              <a:cs typeface="Arial" panose="020B0604020202020204" pitchFamily="34"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948"/>
            <a:ext cx="9143999" cy="1191237"/>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587572151"/>
              </p:ext>
            </p:extLst>
          </p:nvPr>
        </p:nvGraphicFramePr>
        <p:xfrm>
          <a:off x="490253" y="2160208"/>
          <a:ext cx="8199423" cy="4572000"/>
        </p:xfrm>
        <a:graphic>
          <a:graphicData uri="http://schemas.openxmlformats.org/drawingml/2006/table">
            <a:tbl>
              <a:tblPr firstRow="1" bandRow="1">
                <a:tableStyleId>{5C22544A-7EE6-4342-B048-85BDC9FD1C3A}</a:tableStyleId>
              </a:tblPr>
              <a:tblGrid>
                <a:gridCol w="2733141">
                  <a:extLst>
                    <a:ext uri="{9D8B030D-6E8A-4147-A177-3AD203B41FA5}">
                      <a16:colId xmlns:a16="http://schemas.microsoft.com/office/drawing/2014/main" val="20000"/>
                    </a:ext>
                  </a:extLst>
                </a:gridCol>
                <a:gridCol w="2733141">
                  <a:extLst>
                    <a:ext uri="{9D8B030D-6E8A-4147-A177-3AD203B41FA5}">
                      <a16:colId xmlns:a16="http://schemas.microsoft.com/office/drawing/2014/main" val="1621585582"/>
                    </a:ext>
                  </a:extLst>
                </a:gridCol>
                <a:gridCol w="2733141">
                  <a:extLst>
                    <a:ext uri="{9D8B030D-6E8A-4147-A177-3AD203B41FA5}">
                      <a16:colId xmlns:a16="http://schemas.microsoft.com/office/drawing/2014/main" val="20001"/>
                    </a:ext>
                  </a:extLst>
                </a:gridCol>
              </a:tblGrid>
              <a:tr h="323134">
                <a:tc>
                  <a:txBody>
                    <a:bodyPr/>
                    <a:lstStyle/>
                    <a:p>
                      <a:pPr algn="ctr"/>
                      <a:r>
                        <a:rPr lang="en-US" dirty="0">
                          <a:latin typeface="Arial" panose="020B0604020202020204" pitchFamily="34" charset="0"/>
                          <a:cs typeface="Arial" panose="020B0604020202020204" pitchFamily="34" charset="0"/>
                        </a:rPr>
                        <a:t>Home</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dirty="0">
                          <a:latin typeface="Arial" panose="020B0604020202020204" pitchFamily="34" charset="0"/>
                          <a:cs typeface="Arial" panose="020B0604020202020204" pitchFamily="34" charset="0"/>
                        </a:rPr>
                        <a:t>Home</a:t>
                      </a:r>
                      <a:r>
                        <a:rPr lang="en-US" baseline="0" dirty="0">
                          <a:latin typeface="Arial" panose="020B0604020202020204" pitchFamily="34" charset="0"/>
                          <a:cs typeface="Arial" panose="020B0604020202020204" pitchFamily="34" charset="0"/>
                        </a:rPr>
                        <a:t> &amp; Operational</a:t>
                      </a:r>
                      <a:endParaRPr lang="en-US" dirty="0">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dirty="0">
                          <a:latin typeface="Arial" panose="020B0604020202020204" pitchFamily="34" charset="0"/>
                          <a:cs typeface="Arial" panose="020B0604020202020204" pitchFamily="34" charset="0"/>
                        </a:rPr>
                        <a:t>Operational</a:t>
                      </a:r>
                      <a:r>
                        <a:rPr lang="en-US" baseline="0"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3716039">
                <a:tc>
                  <a:txBody>
                    <a:bodyPr/>
                    <a:lstStyle/>
                    <a:p>
                      <a:pPr marL="285750" lvl="0" indent="-285750" defTabSz="685800">
                        <a:buFont typeface="Wingdings" panose="05000000000000000000" pitchFamily="2" charset="2"/>
                        <a:buChar char="ü"/>
                        <a:defRPr/>
                      </a:pPr>
                      <a:r>
                        <a:rPr lang="en-US" dirty="0">
                          <a:solidFill>
                            <a:prstClr val="black"/>
                          </a:solidFill>
                          <a:latin typeface="Arial" panose="020B0604020202020204" pitchFamily="34" charset="0"/>
                          <a:cs typeface="Arial" panose="020B0604020202020204" pitchFamily="34" charset="0"/>
                        </a:rPr>
                        <a:t>Stick to a sleep schedule</a:t>
                      </a:r>
                    </a:p>
                    <a:p>
                      <a:pPr marL="285750" lvl="0" indent="-285750" defTabSz="685800">
                        <a:buFont typeface="Wingdings" panose="05000000000000000000" pitchFamily="2" charset="2"/>
                        <a:buChar char="ü"/>
                        <a:defRPr/>
                      </a:pPr>
                      <a:r>
                        <a:rPr lang="en-US" dirty="0">
                          <a:solidFill>
                            <a:prstClr val="black"/>
                          </a:solidFill>
                          <a:latin typeface="Arial" panose="020B0604020202020204" pitchFamily="34" charset="0"/>
                          <a:cs typeface="Arial" panose="020B0604020202020204" pitchFamily="34" charset="0"/>
                        </a:rPr>
                        <a:t>Use bed only for sleep </a:t>
                      </a:r>
                    </a:p>
                    <a:p>
                      <a:pPr marL="285750" lvl="0" indent="-285750" defTabSz="685800">
                        <a:buFont typeface="Wingdings" panose="05000000000000000000" pitchFamily="2" charset="2"/>
                        <a:buChar char="ü"/>
                        <a:defRPr/>
                      </a:pPr>
                      <a:r>
                        <a:rPr lang="en-US" dirty="0">
                          <a:solidFill>
                            <a:prstClr val="black"/>
                          </a:solidFill>
                          <a:latin typeface="Arial" panose="020B0604020202020204" pitchFamily="34" charset="0"/>
                          <a:cs typeface="Arial" panose="020B0604020202020204" pitchFamily="34" charset="0"/>
                        </a:rPr>
                        <a:t>Don't go to bed until you feel sleepy</a:t>
                      </a:r>
                    </a:p>
                    <a:p>
                      <a:pPr marL="285750" lvl="0" indent="-285750" defTabSz="685800">
                        <a:buFont typeface="Wingdings" panose="05000000000000000000" pitchFamily="2" charset="2"/>
                        <a:buChar char="ü"/>
                        <a:defRPr/>
                      </a:pPr>
                      <a:r>
                        <a:rPr lang="en-US" dirty="0">
                          <a:latin typeface="Arial" panose="020B0604020202020204" pitchFamily="34" charset="0"/>
                          <a:cs typeface="Arial" panose="020B0604020202020204" pitchFamily="34" charset="0"/>
                        </a:rPr>
                        <a:t>Stay</a:t>
                      </a:r>
                      <a:r>
                        <a:rPr lang="en-US" baseline="0" dirty="0">
                          <a:latin typeface="Arial" panose="020B0604020202020204" pitchFamily="34" charset="0"/>
                          <a:cs typeface="Arial" panose="020B0604020202020204" pitchFamily="34" charset="0"/>
                        </a:rPr>
                        <a:t> cool and comfortable</a:t>
                      </a:r>
                      <a:endParaRPr lang="en-US" dirty="0">
                        <a:latin typeface="Arial" panose="020B0604020202020204" pitchFamily="34" charset="0"/>
                        <a:cs typeface="Arial" panose="020B0604020202020204" pitchFamily="34" charset="0"/>
                      </a:endParaRPr>
                    </a:p>
                    <a:p>
                      <a:pPr marL="285750" lvl="0" indent="-285750" defTabSz="685800">
                        <a:buFont typeface="Wingdings" panose="05000000000000000000" pitchFamily="2" charset="2"/>
                        <a:buChar char="ü"/>
                        <a:defRPr/>
                      </a:pPr>
                      <a:r>
                        <a:rPr lang="en-US" dirty="0">
                          <a:latin typeface="Arial" panose="020B0604020202020204" pitchFamily="34" charset="0"/>
                          <a:cs typeface="Arial" panose="020B0604020202020204" pitchFamily="34" charset="0"/>
                        </a:rPr>
                        <a:t>Set-up</a:t>
                      </a:r>
                      <a:r>
                        <a:rPr lang="en-US" baseline="0" dirty="0">
                          <a:latin typeface="Arial" panose="020B0604020202020204" pitchFamily="34" charset="0"/>
                          <a:cs typeface="Arial" panose="020B0604020202020204" pitchFamily="34" charset="0"/>
                        </a:rPr>
                        <a:t> a bedtime routine</a:t>
                      </a:r>
                    </a:p>
                    <a:p>
                      <a:pPr marL="285750" lvl="0" indent="-285750" defTabSz="685800">
                        <a:buFont typeface="Wingdings" panose="05000000000000000000" pitchFamily="2" charset="2"/>
                        <a:buChar char="ü"/>
                        <a:defRPr/>
                      </a:pPr>
                      <a:r>
                        <a:rPr lang="en-US" baseline="0" dirty="0">
                          <a:latin typeface="Arial" panose="020B0604020202020204" pitchFamily="34" charset="0"/>
                          <a:cs typeface="Arial" panose="020B0604020202020204" pitchFamily="34" charset="0"/>
                        </a:rPr>
                        <a:t>Avoid stressful and strenuous activity before bedtime</a:t>
                      </a:r>
                    </a:p>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dirty="0">
                          <a:latin typeface="Arial" panose="020B0604020202020204" pitchFamily="34" charset="0"/>
                          <a:cs typeface="Arial" panose="020B0604020202020204" pitchFamily="34" charset="0"/>
                        </a:rPr>
                        <a:t>Eliminate</a:t>
                      </a:r>
                      <a:r>
                        <a:rPr lang="en-US" baseline="0" dirty="0">
                          <a:latin typeface="Arial" panose="020B0604020202020204" pitchFamily="34" charset="0"/>
                          <a:cs typeface="Arial" panose="020B0604020202020204" pitchFamily="34" charset="0"/>
                        </a:rPr>
                        <a:t> bright lights</a:t>
                      </a:r>
                      <a:endParaRPr lang="en-US" dirty="0">
                        <a:latin typeface="Arial" panose="020B0604020202020204" pitchFamily="34" charset="0"/>
                        <a:cs typeface="Arial" panose="020B0604020202020204" pitchFamily="34" charset="0"/>
                      </a:endParaRPr>
                    </a:p>
                    <a:p>
                      <a:pPr marL="285750" lvl="0" indent="-285750" defTabSz="685800">
                        <a:buFont typeface="Wingdings" panose="05000000000000000000" pitchFamily="2" charset="2"/>
                        <a:buChar char="ü"/>
                        <a:defRPr/>
                      </a:pPr>
                      <a:endParaRPr lang="en-US" dirty="0">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dirty="0">
                          <a:latin typeface="Arial" panose="020B0604020202020204" pitchFamily="34" charset="0"/>
                          <a:cs typeface="Arial" panose="020B0604020202020204" pitchFamily="34" charset="0"/>
                        </a:rPr>
                        <a:t>Use headphones, ear plugs,</a:t>
                      </a:r>
                      <a:r>
                        <a:rPr lang="en-US" baseline="0" dirty="0">
                          <a:latin typeface="Arial" panose="020B0604020202020204" pitchFamily="34" charset="0"/>
                          <a:cs typeface="Arial" panose="020B0604020202020204" pitchFamily="34" charset="0"/>
                        </a:rPr>
                        <a:t> or eye masks</a:t>
                      </a:r>
                      <a:endParaRPr lang="en-US"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dirty="0">
                          <a:latin typeface="Arial" panose="020B0604020202020204" pitchFamily="34" charset="0"/>
                          <a:cs typeface="Arial" panose="020B0604020202020204" pitchFamily="34" charset="0"/>
                        </a:rPr>
                        <a:t>Relax</a:t>
                      </a:r>
                      <a:r>
                        <a:rPr lang="en-US" baseline="0" dirty="0">
                          <a:latin typeface="Arial" panose="020B0604020202020204" pitchFamily="34" charset="0"/>
                          <a:cs typeface="Arial" panose="020B0604020202020204" pitchFamily="34" charset="0"/>
                        </a:rPr>
                        <a:t> - meditate, read a book, stretch</a:t>
                      </a:r>
                      <a:endParaRPr lang="en-US"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dirty="0">
                          <a:latin typeface="Arial" panose="020B0604020202020204" pitchFamily="34" charset="0"/>
                          <a:cs typeface="Arial" panose="020B0604020202020204" pitchFamily="34" charset="0"/>
                        </a:rPr>
                        <a:t>Restrict the use of electronics</a:t>
                      </a:r>
                    </a:p>
                    <a:p>
                      <a:pPr marL="285750" lvl="0" indent="-285750">
                        <a:buFont typeface="Wingdings" panose="05000000000000000000" pitchFamily="2" charset="2"/>
                        <a:buChar char="ü"/>
                      </a:pPr>
                      <a:r>
                        <a:rPr lang="en-US" dirty="0">
                          <a:latin typeface="Arial" panose="020B0604020202020204" pitchFamily="34" charset="0"/>
                          <a:cs typeface="Arial" panose="020B0604020202020204" pitchFamily="34" charset="0"/>
                        </a:rPr>
                        <a:t>Avoid</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caffeine, nicotine, and alcohol</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dirty="0">
                          <a:solidFill>
                            <a:prstClr val="black"/>
                          </a:solidFill>
                          <a:latin typeface="Arial" panose="020B0604020202020204" pitchFamily="34" charset="0"/>
                          <a:cs typeface="Arial" panose="020B0604020202020204" pitchFamily="34" charset="0"/>
                        </a:rPr>
                        <a:t>Don’t watch the clock in bed</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dirty="0">
                          <a:latin typeface="Arial" panose="020B0604020202020204" pitchFamily="34" charset="0"/>
                          <a:cs typeface="Arial" panose="020B0604020202020204" pitchFamily="34" charset="0"/>
                        </a:rPr>
                        <a:t>Eat right and exercise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ü"/>
                      </a:pPr>
                      <a:endParaRPr lang="en-US" dirty="0">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285750" indent="-285750">
                        <a:buFont typeface="Wingdings" panose="05000000000000000000" pitchFamily="2" charset="2"/>
                        <a:buChar char="ü"/>
                      </a:pPr>
                      <a:r>
                        <a:rPr lang="en-US" dirty="0">
                          <a:latin typeface="Arial" panose="020B0604020202020204" pitchFamily="34" charset="0"/>
                          <a:cs typeface="Arial" panose="020B0604020202020204" pitchFamily="34" charset="0"/>
                        </a:rPr>
                        <a:t>Bank sleep </a:t>
                      </a:r>
                    </a:p>
                    <a:p>
                      <a:pPr marL="285750" indent="-285750">
                        <a:buFont typeface="Wingdings" panose="05000000000000000000" pitchFamily="2" charset="2"/>
                        <a:buChar char="ü"/>
                      </a:pPr>
                      <a:r>
                        <a:rPr lang="en-US" dirty="0">
                          <a:latin typeface="Arial" panose="020B0604020202020204" pitchFamily="34" charset="0"/>
                          <a:cs typeface="Arial" panose="020B0604020202020204" pitchFamily="34" charset="0"/>
                        </a:rPr>
                        <a:t>Take naps </a:t>
                      </a:r>
                    </a:p>
                    <a:p>
                      <a:pPr marL="285750" indent="-285750">
                        <a:buFont typeface="Wingdings" panose="05000000000000000000" pitchFamily="2" charset="2"/>
                        <a:buChar char="ü"/>
                      </a:pPr>
                      <a:r>
                        <a:rPr lang="en-US" dirty="0">
                          <a:latin typeface="Arial" panose="020B0604020202020204" pitchFamily="34" charset="0"/>
                          <a:cs typeface="Arial" panose="020B0604020202020204" pitchFamily="34" charset="0"/>
                        </a:rPr>
                        <a:t>Try</a:t>
                      </a:r>
                      <a:r>
                        <a:rPr lang="en-US" baseline="0" dirty="0">
                          <a:latin typeface="Arial" panose="020B0604020202020204" pitchFamily="34" charset="0"/>
                          <a:cs typeface="Arial" panose="020B0604020202020204" pitchFamily="34" charset="0"/>
                        </a:rPr>
                        <a:t> to </a:t>
                      </a:r>
                      <a:r>
                        <a:rPr lang="en-US" dirty="0">
                          <a:latin typeface="Arial" panose="020B0604020202020204" pitchFamily="34" charset="0"/>
                          <a:cs typeface="Arial" panose="020B0604020202020204" pitchFamily="34" charset="0"/>
                        </a:rPr>
                        <a:t>sleep 4-5 unbroken hours  </a:t>
                      </a:r>
                    </a:p>
                    <a:p>
                      <a:pPr marL="285750" indent="-285750">
                        <a:buFont typeface="Wingdings" panose="05000000000000000000" pitchFamily="2" charset="2"/>
                        <a:buChar char="ü"/>
                      </a:pPr>
                      <a:r>
                        <a:rPr lang="en-US" dirty="0">
                          <a:latin typeface="Arial" panose="020B0604020202020204" pitchFamily="34" charset="0"/>
                          <a:cs typeface="Arial" panose="020B0604020202020204" pitchFamily="34" charset="0"/>
                        </a:rPr>
                        <a:t>Do not use sleeping</a:t>
                      </a:r>
                      <a:r>
                        <a:rPr lang="en-US" baseline="0" dirty="0">
                          <a:latin typeface="Arial" panose="020B0604020202020204" pitchFamily="34" charset="0"/>
                          <a:cs typeface="Arial" panose="020B0604020202020204" pitchFamily="34" charset="0"/>
                        </a:rPr>
                        <a:t> pills</a:t>
                      </a:r>
                    </a:p>
                    <a:p>
                      <a:pPr marL="285750" indent="-285750">
                        <a:buFont typeface="Wingdings" panose="05000000000000000000" pitchFamily="2" charset="2"/>
                        <a:buChar char="ü"/>
                      </a:pPr>
                      <a:r>
                        <a:rPr lang="en-US" baseline="0" dirty="0">
                          <a:latin typeface="Arial" panose="020B0604020202020204" pitchFamily="34" charset="0"/>
                          <a:cs typeface="Arial" panose="020B0604020202020204" pitchFamily="34" charset="0"/>
                        </a:rPr>
                        <a:t>Train yourself to be an effective sleeper</a:t>
                      </a:r>
                      <a:endParaRPr lang="en-US" dirty="0">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pSp>
        <p:nvGrpSpPr>
          <p:cNvPr id="6" name="Group 5"/>
          <p:cNvGrpSpPr/>
          <p:nvPr/>
        </p:nvGrpSpPr>
        <p:grpSpPr>
          <a:xfrm>
            <a:off x="0" y="-23052"/>
            <a:ext cx="9144000" cy="1191237"/>
            <a:chOff x="-9633285" y="1601170"/>
            <a:chExt cx="9144000" cy="1191237"/>
          </a:xfrm>
        </p:grpSpPr>
        <p:sp>
          <p:nvSpPr>
            <p:cNvPr id="8"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Bef>
                  <a:spcPct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lang="en-US"/>
            </a:p>
            <a:p>
              <a:pPr algn="ctr" defTabSz="914400">
                <a:spcBef>
                  <a:spcPct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Stress Control (CG -0SC )</a:t>
              </a:r>
              <a:endParaRPr lang="en-US" sz="3600" b="0" i="1" u="none" strike="noStrike" kern="1200" cap="none" spc="0" normalizeH="0" baseline="0" noProof="0" dirty="0">
                <a:ln>
                  <a:noFill/>
                </a:ln>
                <a:effectLst/>
                <a:uLnTx/>
                <a:uFillTx/>
                <a:latin typeface="Bahnschrift SemiLight Condensed"/>
              </a:endParaRPr>
            </a:p>
          </p:txBody>
        </p:sp>
        <p:grpSp>
          <p:nvGrpSpPr>
            <p:cNvPr id="9" name="Group 8"/>
            <p:cNvGrpSpPr/>
            <p:nvPr/>
          </p:nvGrpSpPr>
          <p:grpSpPr>
            <a:xfrm>
              <a:off x="-7813493" y="1786199"/>
              <a:ext cx="896528" cy="915114"/>
              <a:chOff x="-914400" y="1752600"/>
              <a:chExt cx="816935" cy="816935"/>
            </a:xfrm>
          </p:grpSpPr>
          <p:sp>
            <p:nvSpPr>
              <p:cNvPr id="14" name="Oval 13"/>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5" name="Picture 14"/>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10" name="Group 9"/>
            <p:cNvGrpSpPr/>
            <p:nvPr/>
          </p:nvGrpSpPr>
          <p:grpSpPr>
            <a:xfrm>
              <a:off x="-8699263" y="1786199"/>
              <a:ext cx="883997" cy="877900"/>
              <a:chOff x="9134475" y="914400"/>
              <a:chExt cx="883997" cy="877900"/>
            </a:xfrm>
          </p:grpSpPr>
          <p:sp>
            <p:nvSpPr>
              <p:cNvPr id="12" name="Oval 11"/>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1373671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406628"/>
            <a:ext cx="8210868" cy="602829"/>
          </a:xfrm>
        </p:spPr>
        <p:txBody>
          <a:bodyPr lIns="0" tIns="0" rIns="0" bIns="0" anchor="b" anchorCtr="0"/>
          <a:lstStyle/>
          <a:p>
            <a:pPr algn="l" eaLnBrk="1" hangingPunct="1"/>
            <a:r>
              <a:rPr lang="en-US" sz="3600" b="1" dirty="0">
                <a:latin typeface="Times New Roman" pitchFamily="18" charset="0"/>
                <a:cs typeface="Times New Roman" pitchFamily="18" charset="0"/>
              </a:rPr>
              <a:t>Nutrition: Fueling For Performance </a:t>
            </a:r>
          </a:p>
        </p:txBody>
      </p:sp>
      <p:sp>
        <p:nvSpPr>
          <p:cNvPr id="7171" name="Rectangle 3"/>
          <p:cNvSpPr>
            <a:spLocks noGrp="1" noChangeArrowheads="1"/>
          </p:cNvSpPr>
          <p:nvPr>
            <p:ph type="body" sz="half" idx="4294967295"/>
          </p:nvPr>
        </p:nvSpPr>
        <p:spPr>
          <a:xfrm>
            <a:off x="544847" y="2247900"/>
            <a:ext cx="8220157" cy="3647440"/>
          </a:xfrm>
        </p:spPr>
        <p:txBody>
          <a:bodyPr>
            <a:noAutofit/>
          </a:bodyPr>
          <a:lstStyle/>
          <a:p>
            <a:pPr>
              <a:lnSpc>
                <a:spcPct val="100000"/>
              </a:lnSpc>
              <a:spcBef>
                <a:spcPts val="0"/>
              </a:spcBef>
            </a:pPr>
            <a:r>
              <a:rPr lang="en-US" sz="1800" dirty="0">
                <a:latin typeface="Arial" panose="020B0604020202020204" pitchFamily="34" charset="0"/>
                <a:cs typeface="Arial" panose="020B0604020202020204" pitchFamily="34" charset="0"/>
              </a:rPr>
              <a:t>Without proper nutrition the body would starve, and performance levels will be greatly reduced. Three main sources of energy are:</a:t>
            </a:r>
          </a:p>
          <a:p>
            <a:pPr lvl="1">
              <a:lnSpc>
                <a:spcPct val="100000"/>
              </a:lnSpc>
              <a:spcBef>
                <a:spcPts val="0"/>
              </a:spcBef>
            </a:pPr>
            <a:r>
              <a:rPr lang="en-US" sz="1800" b="1" dirty="0">
                <a:latin typeface="Arial" panose="020B0604020202020204" pitchFamily="34" charset="0"/>
                <a:cs typeface="Arial" panose="020B0604020202020204" pitchFamily="34" charset="0"/>
              </a:rPr>
              <a:t>Carbohydrates</a:t>
            </a:r>
            <a:r>
              <a:rPr lang="en-US" sz="1800" dirty="0">
                <a:latin typeface="Arial" panose="020B0604020202020204" pitchFamily="34" charset="0"/>
                <a:cs typeface="Arial" panose="020B0604020202020204" pitchFamily="34" charset="0"/>
              </a:rPr>
              <a:t> (bread, pasta, sugar, rice) are preferred food for endurance, resistance training, competitive athletic events, mental agility, and healthy living</a:t>
            </a:r>
          </a:p>
          <a:p>
            <a:pPr lvl="1">
              <a:lnSpc>
                <a:spcPct val="100000"/>
              </a:lnSpc>
              <a:spcBef>
                <a:spcPts val="0"/>
              </a:spcBef>
            </a:pPr>
            <a:r>
              <a:rPr lang="en-US" sz="1800" b="1" dirty="0">
                <a:latin typeface="Arial" panose="020B0604020202020204" pitchFamily="34" charset="0"/>
                <a:cs typeface="Arial" panose="020B0604020202020204" pitchFamily="34" charset="0"/>
              </a:rPr>
              <a:t>Fats</a:t>
            </a:r>
            <a:r>
              <a:rPr lang="en-US" sz="1800" dirty="0">
                <a:latin typeface="Arial" panose="020B0604020202020204" pitchFamily="34" charset="0"/>
                <a:cs typeface="Arial" panose="020B0604020202020204" pitchFamily="34" charset="0"/>
              </a:rPr>
              <a:t>(whole milks, oil, peanut butter, fried foods, baked goods) provides energy during exercise, in cold environments, and during starvation </a:t>
            </a:r>
          </a:p>
          <a:p>
            <a:pPr lvl="1">
              <a:lnSpc>
                <a:spcPct val="100000"/>
              </a:lnSpc>
              <a:spcBef>
                <a:spcPts val="0"/>
              </a:spcBef>
            </a:pPr>
            <a:r>
              <a:rPr lang="en-US" sz="1800" b="1" dirty="0">
                <a:latin typeface="Arial" panose="020B0604020202020204" pitchFamily="34" charset="0"/>
                <a:cs typeface="Arial" panose="020B0604020202020204" pitchFamily="34" charset="0"/>
              </a:rPr>
              <a:t>Proteins</a:t>
            </a:r>
            <a:r>
              <a:rPr lang="en-US" sz="1800" dirty="0">
                <a:latin typeface="Arial" panose="020B0604020202020204" pitchFamily="34" charset="0"/>
                <a:cs typeface="Arial" panose="020B0604020202020204" pitchFamily="34" charset="0"/>
              </a:rPr>
              <a:t> (Chicken, eggs, beans, beef, fish) increase alertness </a:t>
            </a:r>
          </a:p>
          <a:p>
            <a:pPr lvl="1">
              <a:lnSpc>
                <a:spcPct val="100000"/>
              </a:lnSpc>
              <a:spcBef>
                <a:spcPts val="0"/>
              </a:spcBef>
            </a:pPr>
            <a:endParaRPr lang="en-US" sz="1800" dirty="0">
              <a:latin typeface="Arial" panose="020B0604020202020204" pitchFamily="34" charset="0"/>
              <a:cs typeface="Arial" panose="020B0604020202020204" pitchFamily="34" charset="0"/>
            </a:endParaRPr>
          </a:p>
          <a:p>
            <a:pPr>
              <a:lnSpc>
                <a:spcPct val="100000"/>
              </a:lnSpc>
              <a:spcBef>
                <a:spcPts val="0"/>
              </a:spcBef>
            </a:pPr>
            <a:r>
              <a:rPr lang="en-US" sz="1800" b="1" dirty="0">
                <a:latin typeface="Arial" panose="020B0604020202020204" pitchFamily="34" charset="0"/>
                <a:cs typeface="Arial" panose="020B0604020202020204" pitchFamily="34" charset="0"/>
              </a:rPr>
              <a:t>“You are what you eat”- </a:t>
            </a:r>
            <a:r>
              <a:rPr lang="en-US" sz="1800" dirty="0">
                <a:latin typeface="Arial" panose="020B0604020202020204" pitchFamily="34" charset="0"/>
                <a:cs typeface="Arial" panose="020B0604020202020204" pitchFamily="34" charset="0"/>
              </a:rPr>
              <a:t>Treat your body as a top performing car, jet or highly grade piece of equipment and provide the nutrients to </a:t>
            </a:r>
            <a:r>
              <a:rPr lang="en-US" sz="1800" b="1" dirty="0">
                <a:latin typeface="Arial" panose="020B0604020202020204" pitchFamily="34" charset="0"/>
                <a:cs typeface="Arial" panose="020B0604020202020204" pitchFamily="34" charset="0"/>
              </a:rPr>
              <a:t>fuel your body to perform at an optimal level!  </a:t>
            </a:r>
          </a:p>
          <a:p>
            <a:pPr marL="0" indent="0">
              <a:lnSpc>
                <a:spcPct val="100000"/>
              </a:lnSpc>
              <a:spcBef>
                <a:spcPts val="0"/>
              </a:spcBef>
              <a:buNone/>
            </a:pPr>
            <a:endParaRPr lang="en-US" sz="1800" dirty="0">
              <a:latin typeface="Arial" panose="020B0604020202020204" pitchFamily="34" charset="0"/>
              <a:cs typeface="Arial" panose="020B0604020202020204" pitchFamily="34" charset="0"/>
            </a:endParaRPr>
          </a:p>
          <a:p>
            <a:pPr>
              <a:lnSpc>
                <a:spcPct val="100000"/>
              </a:lnSpc>
              <a:spcBef>
                <a:spcPts val="0"/>
              </a:spcBef>
            </a:pPr>
            <a:r>
              <a:rPr lang="en-US" sz="1800" dirty="0">
                <a:latin typeface="Arial" panose="020B0604020202020204" pitchFamily="34" charset="0"/>
                <a:ea typeface="Times New Roman" panose="02020603050405020304" pitchFamily="18" charset="0"/>
                <a:cs typeface="Times New Roman" panose="02020603050405020304" pitchFamily="18" charset="0"/>
              </a:rPr>
              <a:t>Poor nutrition or lack of a variety of healthy foods can </a:t>
            </a:r>
            <a:r>
              <a:rPr lang="en-US" sz="1800" b="1" dirty="0">
                <a:latin typeface="Arial" panose="020B0604020202020204" pitchFamily="34" charset="0"/>
                <a:ea typeface="Times New Roman" panose="02020603050405020304" pitchFamily="18" charset="0"/>
                <a:cs typeface="Times New Roman" panose="02020603050405020304" pitchFamily="18" charset="0"/>
              </a:rPr>
              <a:t>decrease performance </a:t>
            </a:r>
            <a:r>
              <a:rPr lang="en-US" sz="1800" dirty="0">
                <a:latin typeface="Arial" panose="020B0604020202020204" pitchFamily="34" charset="0"/>
                <a:ea typeface="Times New Roman" panose="02020603050405020304" pitchFamily="18" charset="0"/>
                <a:cs typeface="Times New Roman" panose="02020603050405020304" pitchFamily="18" charset="0"/>
              </a:rPr>
              <a:t>and</a:t>
            </a:r>
            <a:r>
              <a:rPr lang="en-US" sz="1800" b="1"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a:latin typeface="Arial" panose="020B0604020202020204" pitchFamily="34" charset="0"/>
                <a:ea typeface="Times New Roman" panose="02020603050405020304" pitchFamily="18" charset="0"/>
                <a:cs typeface="Times New Roman" panose="02020603050405020304" pitchFamily="18" charset="0"/>
              </a:rPr>
              <a:t>contribute to depression by limiting the availability of these specific nutrients – </a:t>
            </a:r>
            <a:r>
              <a:rPr lang="en-US" sz="1800" b="1" dirty="0">
                <a:latin typeface="Arial" panose="020B0604020202020204" pitchFamily="34" charset="0"/>
                <a:ea typeface="Times New Roman" panose="02020603050405020304" pitchFamily="18" charset="0"/>
                <a:cs typeface="Times New Roman" panose="02020603050405020304" pitchFamily="18" charset="0"/>
              </a:rPr>
              <a:t>Garbage in, Garbage out!</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948"/>
            <a:ext cx="9143999" cy="1191237"/>
          </a:xfrm>
          <a:prstGeom prst="rect">
            <a:avLst/>
          </a:prstGeom>
        </p:spPr>
      </p:pic>
      <p:grpSp>
        <p:nvGrpSpPr>
          <p:cNvPr id="5" name="Group 4"/>
          <p:cNvGrpSpPr/>
          <p:nvPr/>
        </p:nvGrpSpPr>
        <p:grpSpPr>
          <a:xfrm>
            <a:off x="0" y="-23052"/>
            <a:ext cx="9144000" cy="1191237"/>
            <a:chOff x="-9633285" y="1601170"/>
            <a:chExt cx="9144000" cy="1191237"/>
          </a:xfrm>
        </p:grpSpPr>
        <p:sp>
          <p:nvSpPr>
            <p:cNvPr id="6"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Bef>
                  <a:spcPct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kumimoji="0" lang="en-US" sz="3600" b="0" i="1" u="none" strike="noStrike" kern="1200" cap="none" spc="0" normalizeH="0" baseline="0" noProof="0" dirty="0">
                <a:ln>
                  <a:noFill/>
                </a:ln>
                <a:effectLst/>
                <a:uLnTx/>
                <a:uFillTx/>
                <a:latin typeface="Bahnschrift SemiLight Condensed" panose="020B0502040204020203" pitchFamily="34" charset="0"/>
              </a:endParaRPr>
            </a:p>
            <a:p>
              <a:pPr algn="ctr" defTabSz="914400">
                <a:spcBef>
                  <a:spcPct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Stress Control (CG -0SC )</a:t>
              </a:r>
              <a:endParaRPr lang="en-US" sz="3600" b="0" i="1" u="none" strike="noStrike" kern="1200" cap="none" spc="0" normalizeH="0" baseline="0" noProof="0" dirty="0">
                <a:ln>
                  <a:noFill/>
                </a:ln>
                <a:effectLst/>
                <a:uLnTx/>
                <a:uFillTx/>
                <a:latin typeface="Bahnschrift SemiLight Condensed"/>
              </a:endParaRPr>
            </a:p>
          </p:txBody>
        </p:sp>
        <p:grpSp>
          <p:nvGrpSpPr>
            <p:cNvPr id="8" name="Group 7"/>
            <p:cNvGrpSpPr/>
            <p:nvPr/>
          </p:nvGrpSpPr>
          <p:grpSpPr>
            <a:xfrm>
              <a:off x="-7813493" y="1786199"/>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9" name="Group 8"/>
            <p:cNvGrpSpPr/>
            <p:nvPr/>
          </p:nvGrpSpPr>
          <p:grpSpPr>
            <a:xfrm>
              <a:off x="-8699263" y="1786199"/>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3040125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406628"/>
            <a:ext cx="8210868" cy="602829"/>
          </a:xfrm>
        </p:spPr>
        <p:txBody>
          <a:bodyPr lIns="0" tIns="0" rIns="0" bIns="0" anchor="b" anchorCtr="0"/>
          <a:lstStyle/>
          <a:p>
            <a:pPr algn="l" eaLnBrk="1" hangingPunct="1"/>
            <a:r>
              <a:rPr lang="en-US" sz="3600" b="1" dirty="0">
                <a:latin typeface="Times New Roman" pitchFamily="18" charset="0"/>
                <a:cs typeface="Times New Roman" pitchFamily="18" charset="0"/>
              </a:rPr>
              <a:t>Physical or Emotional Hunger?</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948"/>
            <a:ext cx="9143999" cy="1191237"/>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504211415"/>
              </p:ext>
            </p:extLst>
          </p:nvPr>
        </p:nvGraphicFramePr>
        <p:xfrm>
          <a:off x="513183" y="2281766"/>
          <a:ext cx="8117632" cy="2630389"/>
        </p:xfrm>
        <a:graphic>
          <a:graphicData uri="http://schemas.openxmlformats.org/drawingml/2006/table">
            <a:tbl>
              <a:tblPr firstRow="1" bandRow="1">
                <a:tableStyleId>{5C22544A-7EE6-4342-B048-85BDC9FD1C3A}</a:tableStyleId>
              </a:tblPr>
              <a:tblGrid>
                <a:gridCol w="4077478">
                  <a:extLst>
                    <a:ext uri="{9D8B030D-6E8A-4147-A177-3AD203B41FA5}">
                      <a16:colId xmlns:a16="http://schemas.microsoft.com/office/drawing/2014/main" val="20000"/>
                    </a:ext>
                  </a:extLst>
                </a:gridCol>
                <a:gridCol w="4040154">
                  <a:extLst>
                    <a:ext uri="{9D8B030D-6E8A-4147-A177-3AD203B41FA5}">
                      <a16:colId xmlns:a16="http://schemas.microsoft.com/office/drawing/2014/main" val="20001"/>
                    </a:ext>
                  </a:extLst>
                </a:gridCol>
              </a:tblGrid>
              <a:tr h="436337">
                <a:tc>
                  <a:txBody>
                    <a:bodyPr/>
                    <a:lstStyle/>
                    <a:p>
                      <a:pPr algn="ctr"/>
                      <a:r>
                        <a:rPr lang="en-US" dirty="0">
                          <a:latin typeface="Arial" charset="0"/>
                          <a:ea typeface="Arial" charset="0"/>
                          <a:cs typeface="Arial" charset="0"/>
                        </a:rPr>
                        <a:t>Physical Hunger</a:t>
                      </a:r>
                    </a:p>
                  </a:txBody>
                  <a:tcPr anchor="ct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dirty="0">
                          <a:latin typeface="Arial" charset="0"/>
                          <a:ea typeface="Arial" charset="0"/>
                          <a:cs typeface="Arial" charset="0"/>
                        </a:rPr>
                        <a:t>Emotional Hunger</a:t>
                      </a:r>
                    </a:p>
                  </a:txBody>
                  <a:tcPr anchor="ctr">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2133289">
                <a:tc>
                  <a:txBody>
                    <a:bodyPr/>
                    <a:lstStyle/>
                    <a:p>
                      <a:pPr marL="285750" indent="-285750">
                        <a:lnSpc>
                          <a:spcPct val="124000"/>
                        </a:lnSpc>
                        <a:buFont typeface="Wingdings" charset="2"/>
                        <a:buChar char="ü"/>
                      </a:pPr>
                      <a:r>
                        <a:rPr lang="en-US" sz="1600" dirty="0">
                          <a:effectLst/>
                          <a:latin typeface="Arial" charset="0"/>
                          <a:ea typeface="Arial" charset="0"/>
                          <a:cs typeface="Arial" charset="0"/>
                        </a:rPr>
                        <a:t>Develops slowly over time</a:t>
                      </a:r>
                    </a:p>
                    <a:p>
                      <a:pPr marL="285750" indent="-285750">
                        <a:lnSpc>
                          <a:spcPct val="124000"/>
                        </a:lnSpc>
                        <a:buFont typeface="Wingdings" charset="2"/>
                        <a:buChar char="ü"/>
                      </a:pPr>
                      <a:r>
                        <a:rPr lang="en-US" sz="1600" dirty="0">
                          <a:effectLst/>
                          <a:latin typeface="Arial" charset="0"/>
                          <a:ea typeface="Arial" charset="0"/>
                          <a:cs typeface="Arial" charset="0"/>
                        </a:rPr>
                        <a:t>You desire a variety</a:t>
                      </a:r>
                      <a:r>
                        <a:rPr lang="en-US" sz="1600" baseline="0" dirty="0">
                          <a:effectLst/>
                          <a:latin typeface="Arial" charset="0"/>
                          <a:ea typeface="Arial" charset="0"/>
                          <a:cs typeface="Arial" charset="0"/>
                        </a:rPr>
                        <a:t> of food groups</a:t>
                      </a:r>
                    </a:p>
                    <a:p>
                      <a:pPr marL="285750" indent="-285750">
                        <a:lnSpc>
                          <a:spcPct val="124000"/>
                        </a:lnSpc>
                        <a:buFont typeface="Wingdings" charset="2"/>
                        <a:buChar char="ü"/>
                      </a:pPr>
                      <a:r>
                        <a:rPr lang="en-US" sz="1600" baseline="0" dirty="0">
                          <a:effectLst/>
                          <a:latin typeface="Arial" charset="0"/>
                          <a:ea typeface="Arial" charset="0"/>
                          <a:cs typeface="Arial" charset="0"/>
                        </a:rPr>
                        <a:t>You feel full and take it as a cue to stop eating</a:t>
                      </a:r>
                    </a:p>
                    <a:p>
                      <a:pPr marL="285750" indent="-285750">
                        <a:lnSpc>
                          <a:spcPct val="124000"/>
                        </a:lnSpc>
                        <a:buFont typeface="Wingdings" charset="2"/>
                        <a:buChar char="ü"/>
                      </a:pPr>
                      <a:r>
                        <a:rPr lang="en-US" sz="1600" baseline="0" dirty="0">
                          <a:effectLst/>
                          <a:latin typeface="Arial" charset="0"/>
                          <a:ea typeface="Arial" charset="0"/>
                          <a:cs typeface="Arial" charset="0"/>
                        </a:rPr>
                        <a:t>You have no negative feelings about eating</a:t>
                      </a:r>
                    </a:p>
                    <a:p>
                      <a:pPr marL="285750" indent="-285750">
                        <a:lnSpc>
                          <a:spcPct val="124000"/>
                        </a:lnSpc>
                        <a:buFont typeface="Wingdings" charset="2"/>
                        <a:buChar char="ü"/>
                      </a:pPr>
                      <a:endParaRPr lang="en-US" sz="1600" dirty="0">
                        <a:effectLst/>
                        <a:latin typeface="Arial" charset="0"/>
                        <a:ea typeface="Arial" charset="0"/>
                        <a:cs typeface="Arial" charset="0"/>
                      </a:endParaRPr>
                    </a:p>
                  </a:txBody>
                  <a:tcPr marL="76200" marR="76200" marT="6096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285750" indent="-285750">
                        <a:lnSpc>
                          <a:spcPct val="124000"/>
                        </a:lnSpc>
                        <a:buFont typeface="Wingdings" charset="2"/>
                        <a:buChar char="ü"/>
                      </a:pPr>
                      <a:r>
                        <a:rPr lang="en-US" sz="1600" dirty="0">
                          <a:effectLst/>
                          <a:latin typeface="Arial" charset="0"/>
                          <a:ea typeface="Arial" charset="0"/>
                          <a:cs typeface="Arial" charset="0"/>
                        </a:rPr>
                        <a:t>It comes about suddenly or abruptly</a:t>
                      </a:r>
                    </a:p>
                    <a:p>
                      <a:pPr marL="285750" indent="-285750">
                        <a:lnSpc>
                          <a:spcPct val="124000"/>
                        </a:lnSpc>
                        <a:buFont typeface="Wingdings" charset="2"/>
                        <a:buChar char="ü"/>
                      </a:pPr>
                      <a:r>
                        <a:rPr lang="en-US" sz="1600" dirty="0">
                          <a:effectLst/>
                          <a:latin typeface="Arial" charset="0"/>
                          <a:ea typeface="Arial" charset="0"/>
                          <a:cs typeface="Arial" charset="0"/>
                        </a:rPr>
                        <a:t>You crave only certain foods</a:t>
                      </a:r>
                    </a:p>
                    <a:p>
                      <a:pPr marL="285750" indent="-285750">
                        <a:lnSpc>
                          <a:spcPct val="124000"/>
                        </a:lnSpc>
                        <a:buFont typeface="Wingdings" charset="2"/>
                        <a:buChar char="ü"/>
                      </a:pPr>
                      <a:r>
                        <a:rPr lang="en-US" sz="1600" dirty="0">
                          <a:effectLst/>
                          <a:latin typeface="Arial" charset="0"/>
                          <a:ea typeface="Arial" charset="0"/>
                          <a:cs typeface="Arial" charset="0"/>
                        </a:rPr>
                        <a:t>You may binge on food and not feel a sensation of fullness </a:t>
                      </a:r>
                    </a:p>
                    <a:p>
                      <a:pPr marL="285750" indent="-285750">
                        <a:lnSpc>
                          <a:spcPct val="124000"/>
                        </a:lnSpc>
                        <a:buFont typeface="Wingdings" charset="2"/>
                        <a:buChar char="ü"/>
                      </a:pPr>
                      <a:r>
                        <a:rPr lang="en-US" sz="1600" dirty="0">
                          <a:effectLst/>
                          <a:latin typeface="Arial" charset="0"/>
                          <a:ea typeface="Arial" charset="0"/>
                          <a:cs typeface="Arial" charset="0"/>
                        </a:rPr>
                        <a:t>You feel guilt</a:t>
                      </a:r>
                      <a:r>
                        <a:rPr lang="en-US" sz="1600" baseline="0" dirty="0">
                          <a:effectLst/>
                          <a:latin typeface="Arial" charset="0"/>
                          <a:ea typeface="Arial" charset="0"/>
                          <a:cs typeface="Arial" charset="0"/>
                        </a:rPr>
                        <a:t> or shame about eating</a:t>
                      </a:r>
                      <a:endParaRPr lang="en-US" sz="1600" dirty="0">
                        <a:effectLst/>
                        <a:latin typeface="Arial" charset="0"/>
                        <a:ea typeface="Arial" charset="0"/>
                        <a:cs typeface="Arial" charset="0"/>
                      </a:endParaRPr>
                    </a:p>
                    <a:p>
                      <a:endParaRPr lang="en-US" dirty="0">
                        <a:effectLst/>
                        <a:latin typeface="Arial" charset="0"/>
                        <a:ea typeface="Arial" charset="0"/>
                        <a:cs typeface="Arial" charset="0"/>
                      </a:endParaRPr>
                    </a:p>
                  </a:txBody>
                  <a:tcPr marL="76200" marR="76200" marT="6096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4" name="TextBox 3"/>
          <p:cNvSpPr txBox="1"/>
          <p:nvPr/>
        </p:nvSpPr>
        <p:spPr>
          <a:xfrm>
            <a:off x="727483" y="5240908"/>
            <a:ext cx="7734002" cy="1477328"/>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Negative emotions can lead to a feeling of emptiness or emotional void. Food fills that void </a:t>
            </a:r>
            <a:r>
              <a:rPr lang="en-US" b="1" dirty="0">
                <a:latin typeface="Arial" panose="020B0604020202020204" pitchFamily="34" charset="0"/>
                <a:cs typeface="Arial" panose="020B0604020202020204" pitchFamily="34" charset="0"/>
              </a:rPr>
              <a:t>temporarily</a:t>
            </a:r>
            <a:r>
              <a:rPr lang="en-US" dirty="0">
                <a:latin typeface="Arial" panose="020B0604020202020204" pitchFamily="34" charset="0"/>
                <a:cs typeface="Arial" panose="020B0604020202020204" pitchFamily="34" charset="0"/>
              </a:rPr>
              <a:t>, in the end your problems are still there!</a:t>
            </a:r>
            <a:r>
              <a:rPr lang="en-US" dirty="0">
                <a:latin typeface="Arial" charset="0"/>
                <a:cs typeface="Arial" charset="0"/>
              </a:rPr>
              <a:t> </a:t>
            </a:r>
            <a:r>
              <a:rPr lang="en-US" dirty="0">
                <a:latin typeface="Arial" charset="0"/>
                <a:ea typeface="Arial" charset="0"/>
                <a:cs typeface="Arial" charset="0"/>
              </a:rPr>
              <a:t>Ask yourself: </a:t>
            </a:r>
            <a:r>
              <a:rPr lang="en-US" b="1" dirty="0">
                <a:latin typeface="Arial" charset="0"/>
                <a:ea typeface="Arial" charset="0"/>
                <a:cs typeface="Arial" charset="0"/>
              </a:rPr>
              <a:t>Am I hungry enough to eat an apple? - </a:t>
            </a:r>
            <a:r>
              <a:rPr lang="en-US" dirty="0">
                <a:latin typeface="Arial" charset="0"/>
                <a:ea typeface="Arial" charset="0"/>
                <a:cs typeface="Arial" charset="0"/>
              </a:rPr>
              <a:t>if not, then you're probably </a:t>
            </a:r>
            <a:r>
              <a:rPr lang="en-US" b="1" dirty="0">
                <a:latin typeface="Arial" charset="0"/>
                <a:ea typeface="Arial" charset="0"/>
                <a:cs typeface="Arial" charset="0"/>
              </a:rPr>
              <a:t>not</a:t>
            </a:r>
            <a:r>
              <a:rPr lang="en-US" dirty="0">
                <a:latin typeface="Arial" charset="0"/>
                <a:ea typeface="Arial" charset="0"/>
                <a:cs typeface="Arial" charset="0"/>
              </a:rPr>
              <a:t> physically hungry!</a:t>
            </a:r>
          </a:p>
          <a:p>
            <a:pPr algn="ctr"/>
            <a:endParaRPr lang="en-US" dirty="0"/>
          </a:p>
        </p:txBody>
      </p:sp>
      <p:grpSp>
        <p:nvGrpSpPr>
          <p:cNvPr id="6" name="Group 5"/>
          <p:cNvGrpSpPr/>
          <p:nvPr/>
        </p:nvGrpSpPr>
        <p:grpSpPr>
          <a:xfrm>
            <a:off x="0" y="-23052"/>
            <a:ext cx="9144000" cy="1191237"/>
            <a:chOff x="-9633285" y="1601170"/>
            <a:chExt cx="9144000" cy="1191237"/>
          </a:xfrm>
        </p:grpSpPr>
        <p:sp>
          <p:nvSpPr>
            <p:cNvPr id="8"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Bef>
                  <a:spcPct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kumimoji="0" lang="en-US" sz="3600" b="0" i="1" u="none" strike="noStrike" kern="1200" cap="none" spc="0" normalizeH="0" baseline="0" noProof="0" dirty="0">
                <a:ln>
                  <a:noFill/>
                </a:ln>
                <a:effectLst/>
                <a:uLnTx/>
                <a:uFillTx/>
                <a:latin typeface="Bahnschrift SemiLight Condensed" panose="020B0502040204020203" pitchFamily="34" charset="0"/>
              </a:endParaRPr>
            </a:p>
            <a:p>
              <a:pPr algn="ctr" defTabSz="914400">
                <a:spcBef>
                  <a:spcPct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Stress Control (CG -0SC )</a:t>
              </a:r>
              <a:endParaRPr lang="en-US" sz="3600" b="0" i="1" u="none" strike="noStrike" kern="1200" cap="none" spc="0" normalizeH="0" baseline="0" noProof="0" dirty="0">
                <a:ln>
                  <a:noFill/>
                </a:ln>
                <a:effectLst/>
                <a:uLnTx/>
                <a:uFillTx/>
                <a:latin typeface="Bahnschrift SemiLight Condensed"/>
              </a:endParaRPr>
            </a:p>
          </p:txBody>
        </p:sp>
        <p:grpSp>
          <p:nvGrpSpPr>
            <p:cNvPr id="9" name="Group 8"/>
            <p:cNvGrpSpPr/>
            <p:nvPr/>
          </p:nvGrpSpPr>
          <p:grpSpPr>
            <a:xfrm>
              <a:off x="-7813493" y="1786199"/>
              <a:ext cx="896528" cy="915114"/>
              <a:chOff x="-914400" y="1752600"/>
              <a:chExt cx="816935" cy="816935"/>
            </a:xfrm>
          </p:grpSpPr>
          <p:sp>
            <p:nvSpPr>
              <p:cNvPr id="14" name="Oval 13"/>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5" name="Picture 14"/>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10" name="Group 9"/>
            <p:cNvGrpSpPr/>
            <p:nvPr/>
          </p:nvGrpSpPr>
          <p:grpSpPr>
            <a:xfrm>
              <a:off x="-8699263" y="1786199"/>
              <a:ext cx="883997" cy="877900"/>
              <a:chOff x="9134475" y="914400"/>
              <a:chExt cx="883997" cy="877900"/>
            </a:xfrm>
          </p:grpSpPr>
          <p:sp>
            <p:nvSpPr>
              <p:cNvPr id="12" name="Oval 11"/>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2578250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386848"/>
            <a:ext cx="8210868" cy="602829"/>
          </a:xfrm>
        </p:spPr>
        <p:txBody>
          <a:bodyPr lIns="0" tIns="0" rIns="0" bIns="0" anchor="b" anchorCtr="0"/>
          <a:lstStyle/>
          <a:p>
            <a:pPr algn="l" eaLnBrk="1" hangingPunct="1"/>
            <a:r>
              <a:rPr lang="en-US" sz="3600" b="1" dirty="0">
                <a:latin typeface="Times New Roman" pitchFamily="18" charset="0"/>
                <a:cs typeface="Times New Roman" pitchFamily="18" charset="0"/>
              </a:rPr>
              <a:t>Eat Smarter</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948"/>
            <a:ext cx="9143999" cy="1191237"/>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506595255"/>
              </p:ext>
            </p:extLst>
          </p:nvPr>
        </p:nvGraphicFramePr>
        <p:xfrm>
          <a:off x="524941" y="2247900"/>
          <a:ext cx="8199422" cy="3716039"/>
        </p:xfrm>
        <a:graphic>
          <a:graphicData uri="http://schemas.openxmlformats.org/drawingml/2006/table">
            <a:tbl>
              <a:tblPr firstRow="1" bandRow="1">
                <a:tableStyleId>{5C22544A-7EE6-4342-B048-85BDC9FD1C3A}</a:tableStyleId>
              </a:tblPr>
              <a:tblGrid>
                <a:gridCol w="4099711">
                  <a:extLst>
                    <a:ext uri="{9D8B030D-6E8A-4147-A177-3AD203B41FA5}">
                      <a16:colId xmlns:a16="http://schemas.microsoft.com/office/drawing/2014/main" val="20000"/>
                    </a:ext>
                  </a:extLst>
                </a:gridCol>
                <a:gridCol w="4099711">
                  <a:extLst>
                    <a:ext uri="{9D8B030D-6E8A-4147-A177-3AD203B41FA5}">
                      <a16:colId xmlns:a16="http://schemas.microsoft.com/office/drawing/2014/main" val="20001"/>
                    </a:ext>
                  </a:extLst>
                </a:gridCol>
              </a:tblGrid>
              <a:tr h="3716039">
                <a:tc>
                  <a:txBody>
                    <a:bodyPr/>
                    <a:lstStyle/>
                    <a:p>
                      <a:pPr marL="285750" lvl="0" indent="-285750" defTabSz="685800">
                        <a:lnSpc>
                          <a:spcPct val="124000"/>
                        </a:lnSpc>
                        <a:buFont typeface="Wingdings" panose="05000000000000000000" pitchFamily="2" charset="2"/>
                        <a:buChar char="ü"/>
                        <a:defRPr/>
                      </a:pPr>
                      <a:r>
                        <a:rPr lang="en-US" b="0" dirty="0">
                          <a:solidFill>
                            <a:prstClr val="black"/>
                          </a:solidFill>
                          <a:latin typeface="Arial" panose="020B0604020202020204" pitchFamily="34" charset="0"/>
                          <a:cs typeface="Arial" panose="020B0604020202020204" pitchFamily="34" charset="0"/>
                        </a:rPr>
                        <a:t>Eat</a:t>
                      </a:r>
                      <a:r>
                        <a:rPr lang="en-US" b="0" baseline="0" dirty="0">
                          <a:solidFill>
                            <a:prstClr val="black"/>
                          </a:solidFill>
                          <a:latin typeface="Arial" panose="020B0604020202020204" pitchFamily="34" charset="0"/>
                          <a:cs typeface="Arial" panose="020B0604020202020204" pitchFamily="34" charset="0"/>
                        </a:rPr>
                        <a:t> mindfully</a:t>
                      </a:r>
                      <a:endParaRPr lang="en-US" b="0" baseline="0" dirty="0">
                        <a:solidFill>
                          <a:schemeClr val="dk1"/>
                        </a:solidFill>
                        <a:latin typeface="+mn-lt"/>
                        <a:cs typeface="+mn-cs"/>
                      </a:endParaRPr>
                    </a:p>
                    <a:p>
                      <a:pPr marL="285750" lvl="0" indent="-285750" defTabSz="685800">
                        <a:lnSpc>
                          <a:spcPct val="124000"/>
                        </a:lnSpc>
                        <a:buFont typeface="Wingdings" panose="05000000000000000000" pitchFamily="2" charset="2"/>
                        <a:buChar char="ü"/>
                        <a:defRPr/>
                      </a:pPr>
                      <a:r>
                        <a:rPr lang="en-US" b="0" baseline="0" dirty="0">
                          <a:solidFill>
                            <a:schemeClr val="dk1"/>
                          </a:solidFill>
                          <a:latin typeface="Arial" panose="020B0604020202020204" pitchFamily="34" charset="0"/>
                          <a:cs typeface="Arial" panose="020B0604020202020204" pitchFamily="34" charset="0"/>
                        </a:rPr>
                        <a:t>Sit and eat with others</a:t>
                      </a:r>
                    </a:p>
                    <a:p>
                      <a:pPr marL="285750" lvl="0" indent="-285750" defTabSz="685800">
                        <a:lnSpc>
                          <a:spcPct val="124000"/>
                        </a:lnSpc>
                        <a:buFont typeface="Wingdings" panose="05000000000000000000" pitchFamily="2" charset="2"/>
                        <a:buChar char="ü"/>
                        <a:defRPr/>
                      </a:pPr>
                      <a:r>
                        <a:rPr lang="en-US" b="0" baseline="0" dirty="0">
                          <a:solidFill>
                            <a:schemeClr val="dk1"/>
                          </a:solidFill>
                          <a:latin typeface="Arial" panose="020B0604020202020204" pitchFamily="34" charset="0"/>
                          <a:cs typeface="Arial" panose="020B0604020202020204" pitchFamily="34" charset="0"/>
                        </a:rPr>
                        <a:t>Check the label </a:t>
                      </a:r>
                    </a:p>
                    <a:p>
                      <a:pPr marL="285750" lvl="0" indent="-285750" defTabSz="685800">
                        <a:lnSpc>
                          <a:spcPct val="124000"/>
                        </a:lnSpc>
                        <a:buFont typeface="Wingdings" panose="05000000000000000000" pitchFamily="2" charset="2"/>
                        <a:buChar char="ü"/>
                        <a:defRPr/>
                      </a:pPr>
                      <a:r>
                        <a:rPr lang="en-US" b="0" baseline="0" dirty="0">
                          <a:solidFill>
                            <a:schemeClr val="dk1"/>
                          </a:solidFill>
                          <a:latin typeface="Arial" panose="020B0604020202020204" pitchFamily="34" charset="0"/>
                          <a:cs typeface="Arial" panose="020B0604020202020204" pitchFamily="34" charset="0"/>
                        </a:rPr>
                        <a:t>Choose the right restaurant- not all are created equally</a:t>
                      </a:r>
                    </a:p>
                    <a:p>
                      <a:pPr marL="285750" lvl="0" indent="-285750" defTabSz="685800">
                        <a:lnSpc>
                          <a:spcPct val="124000"/>
                        </a:lnSpc>
                        <a:buFont typeface="Wingdings" panose="05000000000000000000" pitchFamily="2" charset="2"/>
                        <a:buChar char="ü"/>
                        <a:defRPr/>
                      </a:pPr>
                      <a:r>
                        <a:rPr lang="en-US" b="0" baseline="0" dirty="0">
                          <a:solidFill>
                            <a:schemeClr val="dk1"/>
                          </a:solidFill>
                          <a:latin typeface="Arial" panose="020B0604020202020204" pitchFamily="34" charset="0"/>
                          <a:cs typeface="Arial" panose="020B0604020202020204" pitchFamily="34" charset="0"/>
                        </a:rPr>
                        <a:t>Make careful meal selections when eating out</a:t>
                      </a:r>
                    </a:p>
                    <a:p>
                      <a:pPr marL="285750" lvl="0" indent="-285750">
                        <a:lnSpc>
                          <a:spcPct val="124000"/>
                        </a:lnSpc>
                        <a:buFont typeface="Wingdings" panose="05000000000000000000" pitchFamily="2" charset="2"/>
                        <a:buChar char="ü"/>
                      </a:pPr>
                      <a:r>
                        <a:rPr lang="en-US" b="0" baseline="0" dirty="0">
                          <a:solidFill>
                            <a:schemeClr val="dk1"/>
                          </a:solidFill>
                          <a:latin typeface="Arial"/>
                          <a:cs typeface="Arial"/>
                        </a:rPr>
                        <a:t>Use Apps- MyFitnessPal, </a:t>
                      </a:r>
                      <a:r>
                        <a:rPr lang="en-US" b="0" baseline="0" dirty="0" err="1">
                          <a:solidFill>
                            <a:schemeClr val="dk1"/>
                          </a:solidFill>
                          <a:latin typeface="Arial"/>
                          <a:cs typeface="Arial"/>
                        </a:rPr>
                        <a:t>Fooducate</a:t>
                      </a:r>
                      <a:r>
                        <a:rPr lang="en-US" b="0" baseline="0" dirty="0">
                          <a:solidFill>
                            <a:schemeClr val="dk1"/>
                          </a:solidFill>
                          <a:latin typeface="Arial"/>
                          <a:cs typeface="Arial"/>
                        </a:rPr>
                        <a:t>, </a:t>
                      </a:r>
                      <a:r>
                        <a:rPr lang="en-US" b="0" baseline="0" dirty="0" err="1">
                          <a:solidFill>
                            <a:schemeClr val="dk1"/>
                          </a:solidFill>
                          <a:latin typeface="Arial"/>
                          <a:cs typeface="Arial"/>
                        </a:rPr>
                        <a:t>Lifesum</a:t>
                      </a:r>
                      <a:r>
                        <a:rPr lang="en-US" b="0" baseline="0" dirty="0">
                          <a:solidFill>
                            <a:schemeClr val="dk1"/>
                          </a:solidFill>
                          <a:latin typeface="Arial"/>
                          <a:cs typeface="Arial"/>
                        </a:rPr>
                        <a:t>, Chronometer</a:t>
                      </a:r>
                      <a:endParaRPr lang="en-US" b="0" baseline="0" dirty="0">
                        <a:solidFill>
                          <a:schemeClr val="dk1"/>
                        </a:solidFill>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285750" lvl="0" indent="-285750" defTabSz="685800">
                        <a:lnSpc>
                          <a:spcPct val="124000"/>
                        </a:lnSpc>
                        <a:buFont typeface="Wingdings" panose="05000000000000000000" pitchFamily="2" charset="2"/>
                        <a:buChar char="ü"/>
                        <a:defRPr/>
                      </a:pPr>
                      <a:r>
                        <a:rPr lang="en-US" b="0" dirty="0">
                          <a:solidFill>
                            <a:prstClr val="black"/>
                          </a:solidFill>
                          <a:latin typeface="Arial" panose="020B0604020202020204" pitchFamily="34" charset="0"/>
                          <a:cs typeface="Arial" panose="020B0604020202020204" pitchFamily="34" charset="0"/>
                        </a:rPr>
                        <a:t>Avoid processed foods &amp; foods with added</a:t>
                      </a:r>
                      <a:r>
                        <a:rPr lang="en-US" b="0" baseline="0" dirty="0">
                          <a:solidFill>
                            <a:prstClr val="black"/>
                          </a:solidFill>
                          <a:latin typeface="Arial" panose="020B0604020202020204" pitchFamily="34" charset="0"/>
                          <a:cs typeface="Arial" panose="020B0604020202020204" pitchFamily="34" charset="0"/>
                        </a:rPr>
                        <a:t> sugar </a:t>
                      </a:r>
                    </a:p>
                    <a:p>
                      <a:pPr marL="285750" lvl="0" indent="-285750" defTabSz="685800">
                        <a:lnSpc>
                          <a:spcPct val="124000"/>
                        </a:lnSpc>
                        <a:buFont typeface="Wingdings" panose="05000000000000000000" pitchFamily="2" charset="2"/>
                        <a:buChar char="ü"/>
                        <a:defRPr/>
                      </a:pPr>
                      <a:r>
                        <a:rPr lang="en-US" b="0" baseline="0" dirty="0">
                          <a:solidFill>
                            <a:prstClr val="black"/>
                          </a:solidFill>
                          <a:latin typeface="Arial" panose="020B0604020202020204" pitchFamily="34" charset="0"/>
                          <a:cs typeface="Arial" panose="020B0604020202020204" pitchFamily="34" charset="0"/>
                        </a:rPr>
                        <a:t>Learn how to cook</a:t>
                      </a:r>
                    </a:p>
                    <a:p>
                      <a:pPr marL="285750" lvl="0" indent="-285750" defTabSz="685800">
                        <a:lnSpc>
                          <a:spcPct val="124000"/>
                        </a:lnSpc>
                        <a:buFont typeface="Wingdings" panose="05000000000000000000" pitchFamily="2" charset="2"/>
                        <a:buChar char="ü"/>
                        <a:defRPr/>
                      </a:pPr>
                      <a:r>
                        <a:rPr lang="en-US" b="0" baseline="0" dirty="0">
                          <a:solidFill>
                            <a:prstClr val="black"/>
                          </a:solidFill>
                          <a:latin typeface="Arial" panose="020B0604020202020204" pitchFamily="34" charset="0"/>
                          <a:cs typeface="Arial" panose="020B0604020202020204" pitchFamily="34" charset="0"/>
                        </a:rPr>
                        <a:t>Only eat when you are hungry</a:t>
                      </a:r>
                    </a:p>
                    <a:p>
                      <a:pPr marL="285750" lvl="0" indent="-285750" defTabSz="685800">
                        <a:lnSpc>
                          <a:spcPct val="124000"/>
                        </a:lnSpc>
                        <a:buFont typeface="Wingdings" panose="05000000000000000000" pitchFamily="2" charset="2"/>
                        <a:buChar char="ü"/>
                        <a:defRPr/>
                      </a:pPr>
                      <a:r>
                        <a:rPr lang="en-US" b="0" baseline="0" dirty="0">
                          <a:solidFill>
                            <a:prstClr val="black"/>
                          </a:solidFill>
                          <a:latin typeface="Arial" panose="020B0604020202020204" pitchFamily="34" charset="0"/>
                          <a:cs typeface="Arial" panose="020B0604020202020204" pitchFamily="34" charset="0"/>
                        </a:rPr>
                        <a:t>Pay attention to portion control</a:t>
                      </a:r>
                    </a:p>
                    <a:p>
                      <a:pPr marL="285750" lvl="0" indent="-285750" defTabSz="685800">
                        <a:lnSpc>
                          <a:spcPct val="124000"/>
                        </a:lnSpc>
                        <a:buFont typeface="Wingdings" panose="05000000000000000000" pitchFamily="2" charset="2"/>
                        <a:buChar char="ü"/>
                        <a:defRPr/>
                      </a:pPr>
                      <a:r>
                        <a:rPr lang="en-US" b="0" baseline="0" dirty="0">
                          <a:solidFill>
                            <a:prstClr val="black"/>
                          </a:solidFill>
                          <a:latin typeface="Arial" panose="020B0604020202020204" pitchFamily="34" charset="0"/>
                          <a:cs typeface="Arial" panose="020B0604020202020204" pitchFamily="34" charset="0"/>
                        </a:rPr>
                        <a:t>Work on positive self-talk</a:t>
                      </a:r>
                    </a:p>
                    <a:p>
                      <a:pPr marL="285750" lvl="0" indent="-285750" defTabSz="685800">
                        <a:lnSpc>
                          <a:spcPct val="124000"/>
                        </a:lnSpc>
                        <a:buFont typeface="Wingdings" panose="05000000000000000000" pitchFamily="2" charset="2"/>
                        <a:buChar char="ü"/>
                        <a:defRPr/>
                      </a:pPr>
                      <a:r>
                        <a:rPr lang="en-US" b="0" baseline="0" dirty="0">
                          <a:solidFill>
                            <a:prstClr val="black"/>
                          </a:solidFill>
                          <a:latin typeface="Arial" panose="020B0604020202020204" pitchFamily="34" charset="0"/>
                          <a:cs typeface="Arial" panose="020B0604020202020204" pitchFamily="34" charset="0"/>
                        </a:rPr>
                        <a:t>Avoid strict diets </a:t>
                      </a:r>
                    </a:p>
                    <a:p>
                      <a:pPr marL="285750" indent="-285750">
                        <a:lnSpc>
                          <a:spcPct val="124000"/>
                        </a:lnSpc>
                        <a:buFont typeface="Wingdings" panose="05000000000000000000" pitchFamily="2" charset="2"/>
                        <a:buChar char="ü"/>
                      </a:pPr>
                      <a:endParaRPr lang="en-US" b="0" dirty="0">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pSp>
        <p:nvGrpSpPr>
          <p:cNvPr id="6" name="Group 5"/>
          <p:cNvGrpSpPr/>
          <p:nvPr/>
        </p:nvGrpSpPr>
        <p:grpSpPr>
          <a:xfrm>
            <a:off x="0" y="-23052"/>
            <a:ext cx="9144000" cy="1191237"/>
            <a:chOff x="-9633285" y="1601170"/>
            <a:chExt cx="9144000" cy="1191237"/>
          </a:xfrm>
        </p:grpSpPr>
        <p:sp>
          <p:nvSpPr>
            <p:cNvPr id="8"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Bef>
                  <a:spcPct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kumimoji="0" lang="en-US" sz="3600" b="0" i="1" u="none" strike="noStrike" kern="1200" cap="none" spc="0" normalizeH="0" baseline="0" noProof="0" dirty="0">
                <a:ln>
                  <a:noFill/>
                </a:ln>
                <a:effectLst/>
                <a:uLnTx/>
                <a:uFillTx/>
                <a:latin typeface="Bahnschrift SemiLight Condensed" panose="020B0502040204020203" pitchFamily="34" charset="0"/>
              </a:endParaRPr>
            </a:p>
            <a:p>
              <a:pPr algn="ctr" defTabSz="914400">
                <a:spcBef>
                  <a:spcPct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Stress Control (CG -0SC )</a:t>
              </a:r>
              <a:endParaRPr lang="en-US" sz="3600" b="0" i="1" u="none" strike="noStrike" kern="1200" cap="none" spc="0" normalizeH="0" baseline="0" noProof="0" dirty="0">
                <a:ln>
                  <a:noFill/>
                </a:ln>
                <a:effectLst/>
                <a:uLnTx/>
                <a:uFillTx/>
                <a:latin typeface="Bahnschrift SemiLight Condensed"/>
              </a:endParaRPr>
            </a:p>
          </p:txBody>
        </p:sp>
        <p:grpSp>
          <p:nvGrpSpPr>
            <p:cNvPr id="9" name="Group 8"/>
            <p:cNvGrpSpPr/>
            <p:nvPr/>
          </p:nvGrpSpPr>
          <p:grpSpPr>
            <a:xfrm>
              <a:off x="-7813493" y="1786199"/>
              <a:ext cx="896528" cy="915114"/>
              <a:chOff x="-914400" y="1752600"/>
              <a:chExt cx="816935" cy="816935"/>
            </a:xfrm>
          </p:grpSpPr>
          <p:sp>
            <p:nvSpPr>
              <p:cNvPr id="14" name="Oval 13"/>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5" name="Picture 14"/>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10" name="Group 9"/>
            <p:cNvGrpSpPr/>
            <p:nvPr/>
          </p:nvGrpSpPr>
          <p:grpSpPr>
            <a:xfrm>
              <a:off x="-8699263" y="1786199"/>
              <a:ext cx="883997" cy="877900"/>
              <a:chOff x="9134475" y="914400"/>
              <a:chExt cx="883997" cy="877900"/>
            </a:xfrm>
          </p:grpSpPr>
          <p:sp>
            <p:nvSpPr>
              <p:cNvPr id="12" name="Oval 11"/>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2885356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406628"/>
            <a:ext cx="8210868" cy="602829"/>
          </a:xfrm>
        </p:spPr>
        <p:txBody>
          <a:bodyPr lIns="0" tIns="0" rIns="0" bIns="0" anchor="b" anchorCtr="0"/>
          <a:lstStyle/>
          <a:p>
            <a:pPr algn="l" eaLnBrk="1" hangingPunct="1"/>
            <a:r>
              <a:rPr lang="en-US" sz="3600" b="1" dirty="0">
                <a:latin typeface="Times New Roman" pitchFamily="18" charset="0"/>
                <a:cs typeface="Times New Roman" pitchFamily="18" charset="0"/>
              </a:rPr>
              <a:t>Physical Fitness</a:t>
            </a:r>
          </a:p>
        </p:txBody>
      </p:sp>
      <p:sp>
        <p:nvSpPr>
          <p:cNvPr id="7171" name="Rectangle 3"/>
          <p:cNvSpPr>
            <a:spLocks noGrp="1" noChangeArrowheads="1"/>
          </p:cNvSpPr>
          <p:nvPr>
            <p:ph type="body" sz="half" idx="4294967295"/>
          </p:nvPr>
        </p:nvSpPr>
        <p:spPr>
          <a:xfrm>
            <a:off x="544847" y="2247900"/>
            <a:ext cx="8220157" cy="3647440"/>
          </a:xfrm>
        </p:spPr>
        <p:txBody>
          <a:bodyPr>
            <a:noAutofit/>
          </a:bodyPr>
          <a:lstStyle/>
          <a:p>
            <a:pPr>
              <a:lnSpc>
                <a:spcPct val="100000"/>
              </a:lnSpc>
              <a:spcBef>
                <a:spcPts val="0"/>
              </a:spcBef>
              <a:buClr>
                <a:schemeClr val="accent3"/>
              </a:buClr>
              <a:defRPr/>
            </a:pPr>
            <a:r>
              <a:rPr lang="en-US" sz="1800" dirty="0">
                <a:latin typeface="Arial" charset="0"/>
                <a:ea typeface="Arial" charset="0"/>
                <a:cs typeface="Arial" charset="0"/>
              </a:rPr>
              <a:t>Improves coping and problem-solving skills</a:t>
            </a:r>
          </a:p>
          <a:p>
            <a:pPr>
              <a:lnSpc>
                <a:spcPct val="100000"/>
              </a:lnSpc>
              <a:spcBef>
                <a:spcPts val="0"/>
              </a:spcBef>
              <a:buClr>
                <a:schemeClr val="accent3"/>
              </a:buClr>
              <a:defRPr/>
            </a:pPr>
            <a:r>
              <a:rPr lang="en-US" sz="1800" dirty="0">
                <a:latin typeface="Arial" charset="0"/>
                <a:ea typeface="Arial" charset="0"/>
                <a:cs typeface="Arial" charset="0"/>
              </a:rPr>
              <a:t>Strengthens performance</a:t>
            </a:r>
          </a:p>
          <a:p>
            <a:pPr>
              <a:lnSpc>
                <a:spcPct val="100000"/>
              </a:lnSpc>
              <a:spcBef>
                <a:spcPts val="0"/>
              </a:spcBef>
              <a:buClr>
                <a:schemeClr val="accent3"/>
              </a:buClr>
              <a:defRPr/>
            </a:pPr>
            <a:r>
              <a:rPr lang="en-US" sz="1800" dirty="0">
                <a:latin typeface="Arial" charset="0"/>
                <a:ea typeface="Arial" charset="0"/>
                <a:cs typeface="Arial" charset="0"/>
              </a:rPr>
              <a:t>More alert and productive</a:t>
            </a:r>
          </a:p>
          <a:p>
            <a:pPr>
              <a:lnSpc>
                <a:spcPct val="100000"/>
              </a:lnSpc>
              <a:spcBef>
                <a:spcPts val="0"/>
              </a:spcBef>
              <a:buClr>
                <a:schemeClr val="accent3"/>
              </a:buClr>
              <a:defRPr/>
            </a:pPr>
            <a:r>
              <a:rPr lang="en-US" sz="1800" dirty="0">
                <a:latin typeface="Arial" charset="0"/>
                <a:ea typeface="Arial" charset="0"/>
                <a:cs typeface="Arial" charset="0"/>
              </a:rPr>
              <a:t>Ability to think and process information - ACT in response to thoughts and feeling, not REACT</a:t>
            </a:r>
          </a:p>
          <a:p>
            <a:pPr>
              <a:lnSpc>
                <a:spcPct val="100000"/>
              </a:lnSpc>
              <a:spcBef>
                <a:spcPts val="0"/>
              </a:spcBef>
              <a:buClr>
                <a:schemeClr val="accent3"/>
              </a:buClr>
              <a:defRPr/>
            </a:pPr>
            <a:r>
              <a:rPr lang="en-US" sz="1800" dirty="0">
                <a:latin typeface="Arial" charset="0"/>
                <a:ea typeface="Arial" charset="0"/>
                <a:cs typeface="Arial" charset="0"/>
              </a:rPr>
              <a:t>Handle stress better</a:t>
            </a:r>
          </a:p>
          <a:p>
            <a:pPr>
              <a:lnSpc>
                <a:spcPct val="100000"/>
              </a:lnSpc>
              <a:spcBef>
                <a:spcPts val="0"/>
              </a:spcBef>
              <a:buClr>
                <a:schemeClr val="accent3"/>
              </a:buClr>
              <a:defRPr/>
            </a:pPr>
            <a:r>
              <a:rPr lang="en-US" sz="1800" dirty="0">
                <a:latin typeface="Arial" charset="0"/>
                <a:ea typeface="Arial" charset="0"/>
                <a:cs typeface="Arial" charset="0"/>
              </a:rPr>
              <a:t>Sleep better</a:t>
            </a:r>
          </a:p>
          <a:p>
            <a:pPr>
              <a:lnSpc>
                <a:spcPct val="100000"/>
              </a:lnSpc>
              <a:spcBef>
                <a:spcPts val="0"/>
              </a:spcBef>
              <a:buClr>
                <a:schemeClr val="accent3"/>
              </a:buClr>
              <a:defRPr/>
            </a:pPr>
            <a:r>
              <a:rPr lang="en-US" sz="1800" dirty="0">
                <a:latin typeface="Arial" charset="0"/>
                <a:ea typeface="Arial" charset="0"/>
                <a:cs typeface="Arial" charset="0"/>
              </a:rPr>
              <a:t>Improves self-esteem</a:t>
            </a:r>
          </a:p>
          <a:p>
            <a:pPr>
              <a:lnSpc>
                <a:spcPct val="100000"/>
              </a:lnSpc>
              <a:spcBef>
                <a:spcPts val="0"/>
              </a:spcBef>
              <a:buClr>
                <a:schemeClr val="accent3"/>
              </a:buClr>
              <a:defRPr/>
            </a:pPr>
            <a:r>
              <a:rPr lang="en-US" sz="1800" dirty="0">
                <a:latin typeface="Arial" charset="0"/>
                <a:ea typeface="Arial" charset="0"/>
                <a:cs typeface="Arial" charset="0"/>
              </a:rPr>
              <a:t>Improves stamina</a:t>
            </a:r>
          </a:p>
          <a:p>
            <a:pPr>
              <a:lnSpc>
                <a:spcPct val="100000"/>
              </a:lnSpc>
              <a:spcBef>
                <a:spcPts val="0"/>
              </a:spcBef>
              <a:buClr>
                <a:schemeClr val="accent3"/>
              </a:buClr>
              <a:defRPr/>
            </a:pPr>
            <a:r>
              <a:rPr lang="en-US" sz="1800" dirty="0">
                <a:latin typeface="Arial" charset="0"/>
                <a:ea typeface="Arial" charset="0"/>
                <a:cs typeface="Arial" charset="0"/>
              </a:rPr>
              <a:t>Improves physical health </a:t>
            </a:r>
          </a:p>
          <a:p>
            <a:pPr>
              <a:buClr>
                <a:schemeClr val="accent3"/>
              </a:buClr>
              <a:defRPr/>
            </a:pPr>
            <a:endParaRPr lang="en-US" sz="2000" dirty="0"/>
          </a:p>
          <a:p>
            <a:pPr>
              <a:buClr>
                <a:schemeClr val="accent3"/>
              </a:buClr>
              <a:defRPr/>
            </a:pPr>
            <a:endParaRPr lang="en-US" sz="2000" dirty="0"/>
          </a:p>
          <a:p>
            <a:pPr>
              <a:buClr>
                <a:schemeClr val="accent3"/>
              </a:buClr>
              <a:defRPr/>
            </a:pPr>
            <a:endParaRPr lang="en-US" sz="2000" dirty="0"/>
          </a:p>
          <a:p>
            <a:pPr>
              <a:buClr>
                <a:schemeClr val="accent3"/>
              </a:buClr>
              <a:defRPr/>
            </a:pPr>
            <a:endParaRPr lang="en-US" sz="2000" dirty="0"/>
          </a:p>
          <a:p>
            <a:pPr>
              <a:buClr>
                <a:schemeClr val="accent3"/>
              </a:buClr>
              <a:defRPr/>
            </a:pPr>
            <a:endParaRPr lang="en-US" sz="2000" dirty="0"/>
          </a:p>
          <a:p>
            <a:pPr marL="285750" indent="-285750">
              <a:lnSpc>
                <a:spcPct val="100000"/>
              </a:lnSpc>
              <a:spcBef>
                <a:spcPts val="0"/>
              </a:spcBef>
            </a:pP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948"/>
            <a:ext cx="9143999" cy="1191237"/>
          </a:xfrm>
          <a:prstGeom prst="rect">
            <a:avLst/>
          </a:prstGeom>
        </p:spPr>
      </p:pic>
      <p:pic>
        <p:nvPicPr>
          <p:cNvPr id="5" name="Picture 13" descr="http://images.military.com/pics/summer-swimming.jpg">
            <a:extLst>
              <a:ext uri="{FF2B5EF4-FFF2-40B4-BE49-F238E27FC236}">
                <a16:creationId xmlns:a16="http://schemas.microsoft.com/office/drawing/2014/main" id="{E568182B-0426-4924-BDEB-3E6B989CF6C0}"/>
              </a:ext>
            </a:extLst>
          </p:cNvPr>
          <p:cNvPicPr>
            <a:picLocks noChangeAspect="1" noChangeArrowheads="1"/>
          </p:cNvPicPr>
          <p:nvPr/>
        </p:nvPicPr>
        <p:blipFill>
          <a:blip r:embed="rId4"/>
          <a:srcRect/>
          <a:stretch>
            <a:fillRect/>
          </a:stretch>
        </p:blipFill>
        <p:spPr bwMode="auto">
          <a:xfrm>
            <a:off x="6438050" y="1524000"/>
            <a:ext cx="2133600" cy="1447800"/>
          </a:xfrm>
          <a:prstGeom prst="rect">
            <a:avLst/>
          </a:prstGeom>
          <a:noFill/>
          <a:ln>
            <a:solidFill>
              <a:schemeClr val="bg1">
                <a:lumMod val="75000"/>
                <a:lumOff val="25000"/>
              </a:schemeClr>
            </a:solidFill>
          </a:ln>
        </p:spPr>
      </p:pic>
      <p:pic>
        <p:nvPicPr>
          <p:cNvPr id="8" name="Picture 15" descr="http://images.military.com/pics/navy-fitness-program.jpg">
            <a:extLst>
              <a:ext uri="{FF2B5EF4-FFF2-40B4-BE49-F238E27FC236}">
                <a16:creationId xmlns:a16="http://schemas.microsoft.com/office/drawing/2014/main" id="{2F17E5FB-6E35-4933-A629-A3D3E808C6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0650" y="4768998"/>
            <a:ext cx="205740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http://images.military.com/pics/workingout-underway.jpg">
            <a:extLst>
              <a:ext uri="{FF2B5EF4-FFF2-40B4-BE49-F238E27FC236}">
                <a16:creationId xmlns:a16="http://schemas.microsoft.com/office/drawing/2014/main" id="{E09E83F2-C364-45DC-9A06-1D2DBC4BDAB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6835744" y="4769952"/>
            <a:ext cx="2054492" cy="1417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p:cNvGrpSpPr/>
          <p:nvPr/>
        </p:nvGrpSpPr>
        <p:grpSpPr>
          <a:xfrm>
            <a:off x="0" y="-23052"/>
            <a:ext cx="9144000" cy="1191237"/>
            <a:chOff x="-9633285" y="1601170"/>
            <a:chExt cx="9144000" cy="1191237"/>
          </a:xfrm>
        </p:grpSpPr>
        <p:sp>
          <p:nvSpPr>
            <p:cNvPr id="11"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Bef>
                  <a:spcPct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lang="en-US" dirty="0"/>
            </a:p>
            <a:p>
              <a:pPr algn="ctr" defTabSz="914400">
                <a:spcBef>
                  <a:spcPct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Stress Control (CG -0SC )</a:t>
              </a:r>
              <a:endParaRPr lang="en-US" sz="3600" b="0" i="1" u="none" strike="noStrike" kern="1200" cap="none" spc="0" normalizeH="0" baseline="0" noProof="0" dirty="0">
                <a:ln>
                  <a:noFill/>
                </a:ln>
                <a:effectLst/>
                <a:uLnTx/>
                <a:uFillTx/>
                <a:latin typeface="Bahnschrift SemiLight Condensed"/>
              </a:endParaRPr>
            </a:p>
          </p:txBody>
        </p:sp>
        <p:grpSp>
          <p:nvGrpSpPr>
            <p:cNvPr id="12" name="Group 11"/>
            <p:cNvGrpSpPr/>
            <p:nvPr/>
          </p:nvGrpSpPr>
          <p:grpSpPr>
            <a:xfrm>
              <a:off x="-7813493" y="1786199"/>
              <a:ext cx="896528" cy="915114"/>
              <a:chOff x="-914400" y="1752600"/>
              <a:chExt cx="816935" cy="816935"/>
            </a:xfrm>
          </p:grpSpPr>
          <p:sp>
            <p:nvSpPr>
              <p:cNvPr id="17" name="Oval 16"/>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8" name="Picture 17"/>
              <p:cNvPicPr>
                <a:picLocks noChangeAspect="1"/>
              </p:cNvPicPr>
              <p:nvPr/>
            </p:nvPicPr>
            <p:blipFill>
              <a:blip r:embed="rId7">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13" name="Group 12"/>
            <p:cNvGrpSpPr/>
            <p:nvPr/>
          </p:nvGrpSpPr>
          <p:grpSpPr>
            <a:xfrm>
              <a:off x="-8699263" y="1786199"/>
              <a:ext cx="883997" cy="877900"/>
              <a:chOff x="9134475" y="914400"/>
              <a:chExt cx="883997" cy="877900"/>
            </a:xfrm>
          </p:grpSpPr>
          <p:sp>
            <p:nvSpPr>
              <p:cNvPr id="15" name="Oval 14"/>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6" name="Picture 15"/>
              <p:cNvPicPr>
                <a:picLocks noChangeAspect="1"/>
              </p:cNvPicPr>
              <p:nvPr/>
            </p:nvPicPr>
            <p:blipFill>
              <a:blip r:embed="rId8">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3245065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406628"/>
            <a:ext cx="8210868" cy="602829"/>
          </a:xfrm>
        </p:spPr>
        <p:txBody>
          <a:bodyPr lIns="0" tIns="0" rIns="0" bIns="0" anchor="b" anchorCtr="0"/>
          <a:lstStyle/>
          <a:p>
            <a:pPr algn="l" eaLnBrk="1" hangingPunct="1"/>
            <a:r>
              <a:rPr lang="en-US" sz="3600" b="1" dirty="0">
                <a:latin typeface="Times New Roman" pitchFamily="18" charset="0"/>
                <a:cs typeface="Times New Roman" pitchFamily="18" charset="0"/>
              </a:rPr>
              <a:t>Maintaining Your Physical Fitness</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948"/>
            <a:ext cx="9143999" cy="1191237"/>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727503040"/>
              </p:ext>
            </p:extLst>
          </p:nvPr>
        </p:nvGraphicFramePr>
        <p:xfrm>
          <a:off x="481690" y="2261548"/>
          <a:ext cx="8199422" cy="3716039"/>
        </p:xfrm>
        <a:graphic>
          <a:graphicData uri="http://schemas.openxmlformats.org/drawingml/2006/table">
            <a:tbl>
              <a:tblPr firstRow="1" bandRow="1">
                <a:tableStyleId>{5C22544A-7EE6-4342-B048-85BDC9FD1C3A}</a:tableStyleId>
              </a:tblPr>
              <a:tblGrid>
                <a:gridCol w="4099711">
                  <a:extLst>
                    <a:ext uri="{9D8B030D-6E8A-4147-A177-3AD203B41FA5}">
                      <a16:colId xmlns:a16="http://schemas.microsoft.com/office/drawing/2014/main" val="20000"/>
                    </a:ext>
                  </a:extLst>
                </a:gridCol>
                <a:gridCol w="4099711">
                  <a:extLst>
                    <a:ext uri="{9D8B030D-6E8A-4147-A177-3AD203B41FA5}">
                      <a16:colId xmlns:a16="http://schemas.microsoft.com/office/drawing/2014/main" val="20001"/>
                    </a:ext>
                  </a:extLst>
                </a:gridCol>
              </a:tblGrid>
              <a:tr h="3716039">
                <a:tc>
                  <a:txBody>
                    <a:bodyPr/>
                    <a:lstStyle/>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b="0" baseline="0" dirty="0">
                          <a:solidFill>
                            <a:prstClr val="black"/>
                          </a:solidFill>
                          <a:latin typeface="Arial" panose="020B0604020202020204" pitchFamily="34" charset="0"/>
                          <a:cs typeface="Arial" panose="020B0604020202020204" pitchFamily="34" charset="0"/>
                        </a:rPr>
                        <a:t>Use effective goal setting- SMART Goals </a:t>
                      </a:r>
                      <a:r>
                        <a:rPr lang="en-US" b="1" baseline="0" dirty="0">
                          <a:solidFill>
                            <a:prstClr val="black"/>
                          </a:solidFill>
                          <a:latin typeface="Arial" panose="020B0604020202020204" pitchFamily="34" charset="0"/>
                          <a:cs typeface="Arial" panose="020B0604020202020204" pitchFamily="34" charset="0"/>
                        </a:rPr>
                        <a:t>(</a:t>
                      </a:r>
                      <a:r>
                        <a:rPr lang="en-US" sz="1800" b="1" dirty="0">
                          <a:solidFill>
                            <a:schemeClr val="tx1"/>
                          </a:solidFill>
                          <a:latin typeface="Arial" panose="020B0604020202020204" pitchFamily="34" charset="0"/>
                          <a:ea typeface="Arial" charset="0"/>
                          <a:cs typeface="Arial" panose="020B0604020202020204" pitchFamily="34" charset="0"/>
                        </a:rPr>
                        <a:t>Specific, Measureable, Achievable, Realistic, Time-limited)</a:t>
                      </a:r>
                    </a:p>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dirty="0">
                          <a:solidFill>
                            <a:schemeClr val="tx1"/>
                          </a:solidFill>
                          <a:latin typeface="Arial" panose="020B0604020202020204" pitchFamily="34" charset="0"/>
                          <a:ea typeface="Arial" charset="0"/>
                          <a:cs typeface="Arial" panose="020B0604020202020204" pitchFamily="34" charset="0"/>
                        </a:rPr>
                        <a:t>Make a commitment to value</a:t>
                      </a:r>
                      <a:r>
                        <a:rPr lang="en-US" sz="1800" b="0" baseline="0" dirty="0">
                          <a:solidFill>
                            <a:schemeClr val="tx1"/>
                          </a:solidFill>
                          <a:latin typeface="Arial" panose="020B0604020202020204" pitchFamily="34" charset="0"/>
                          <a:ea typeface="Arial" charset="0"/>
                          <a:cs typeface="Arial" panose="020B0604020202020204" pitchFamily="34" charset="0"/>
                        </a:rPr>
                        <a:t> self-care</a:t>
                      </a:r>
                    </a:p>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dirty="0">
                          <a:solidFill>
                            <a:schemeClr val="tx1"/>
                          </a:solidFill>
                          <a:latin typeface="Arial" panose="020B0604020202020204" pitchFamily="34" charset="0"/>
                          <a:ea typeface="Arial" charset="0"/>
                          <a:cs typeface="Arial" panose="020B0604020202020204" pitchFamily="34" charset="0"/>
                        </a:rPr>
                        <a:t>Exercise regularly,</a:t>
                      </a:r>
                      <a:r>
                        <a:rPr lang="en-US" sz="1800" b="0" baseline="0" dirty="0">
                          <a:solidFill>
                            <a:schemeClr val="tx1"/>
                          </a:solidFill>
                          <a:latin typeface="Arial" panose="020B0604020202020204" pitchFamily="34" charset="0"/>
                          <a:ea typeface="Arial" charset="0"/>
                          <a:cs typeface="Arial" panose="020B0604020202020204" pitchFamily="34" charset="0"/>
                        </a:rPr>
                        <a:t> </a:t>
                      </a:r>
                      <a:r>
                        <a:rPr lang="en-US" sz="1800" b="0" dirty="0">
                          <a:solidFill>
                            <a:schemeClr val="tx1"/>
                          </a:solidFill>
                          <a:latin typeface="Arial" panose="020B0604020202020204" pitchFamily="34" charset="0"/>
                          <a:ea typeface="Arial" charset="0"/>
                          <a:cs typeface="Arial" panose="020B0604020202020204" pitchFamily="34" charset="0"/>
                        </a:rPr>
                        <a:t>year-round, not just during PRT cycles</a:t>
                      </a:r>
                      <a:endParaRPr lang="en-US" sz="1800" b="1" dirty="0">
                        <a:solidFill>
                          <a:schemeClr val="tx1"/>
                        </a:solidFill>
                        <a:latin typeface="Arial" panose="020B0604020202020204" pitchFamily="34" charset="0"/>
                        <a:ea typeface="Arial" charset="0"/>
                        <a:cs typeface="Arial" panose="020B0604020202020204" pitchFamily="34" charset="0"/>
                      </a:endParaRPr>
                    </a:p>
                    <a:p>
                      <a:pPr marL="285750" lvl="0" indent="-285750" defTabSz="685800">
                        <a:lnSpc>
                          <a:spcPct val="124000"/>
                        </a:lnSpc>
                        <a:buFont typeface="Wingdings" panose="05000000000000000000" pitchFamily="2" charset="2"/>
                        <a:buChar char="ü"/>
                        <a:defRPr/>
                      </a:pPr>
                      <a:endParaRPr lang="en-US" b="0" baseline="0" dirty="0">
                        <a:solidFill>
                          <a:schemeClr val="dk1"/>
                        </a:solidFill>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285750" indent="-285750">
                        <a:lnSpc>
                          <a:spcPct val="100000"/>
                        </a:lnSpc>
                        <a:spcBef>
                          <a:spcPts val="0"/>
                        </a:spcBef>
                        <a:buFont typeface="Wingdings" panose="05000000000000000000" pitchFamily="2" charset="2"/>
                        <a:buChar char="ü"/>
                        <a:defRPr/>
                      </a:pPr>
                      <a:r>
                        <a:rPr lang="en-US" sz="1800" b="0" dirty="0">
                          <a:solidFill>
                            <a:schemeClr val="tx1"/>
                          </a:solidFill>
                          <a:latin typeface="Arial" panose="020B0604020202020204" pitchFamily="34" charset="0"/>
                          <a:ea typeface="Arial" charset="0"/>
                          <a:cs typeface="Arial" panose="020B0604020202020204" pitchFamily="34" charset="0"/>
                        </a:rPr>
                        <a:t>Exercise with a friend, family member and/or shipmate</a:t>
                      </a:r>
                    </a:p>
                    <a:p>
                      <a:pPr marL="285750" indent="-285750">
                        <a:lnSpc>
                          <a:spcPct val="100000"/>
                        </a:lnSpc>
                        <a:spcBef>
                          <a:spcPts val="0"/>
                        </a:spcBef>
                        <a:buFont typeface="Wingdings" panose="05000000000000000000" pitchFamily="2" charset="2"/>
                        <a:buChar char="ü"/>
                        <a:defRPr/>
                      </a:pPr>
                      <a:endParaRPr lang="en-US" sz="1800" b="0" dirty="0">
                        <a:solidFill>
                          <a:schemeClr val="tx1"/>
                        </a:solidFill>
                        <a:latin typeface="Arial" panose="020B0604020202020204" pitchFamily="34" charset="0"/>
                        <a:ea typeface="Arial" charset="0"/>
                        <a:cs typeface="Arial" panose="020B0604020202020204" pitchFamily="34" charset="0"/>
                      </a:endParaRPr>
                    </a:p>
                    <a:p>
                      <a:pPr marL="285750" indent="-285750">
                        <a:lnSpc>
                          <a:spcPct val="100000"/>
                        </a:lnSpc>
                        <a:spcBef>
                          <a:spcPts val="0"/>
                        </a:spcBef>
                        <a:buFont typeface="Wingdings" panose="05000000000000000000" pitchFamily="2" charset="2"/>
                        <a:buChar char="ü"/>
                        <a:defRPr/>
                      </a:pPr>
                      <a:r>
                        <a:rPr lang="en-US" sz="1800" b="0" dirty="0">
                          <a:solidFill>
                            <a:schemeClr val="tx1"/>
                          </a:solidFill>
                          <a:latin typeface="Arial" panose="020B0604020202020204" pitchFamily="34" charset="0"/>
                          <a:ea typeface="Arial" charset="0"/>
                          <a:cs typeface="Arial" panose="020B0604020202020204" pitchFamily="34" charset="0"/>
                        </a:rPr>
                        <a:t>Set aside time to exercise</a:t>
                      </a:r>
                    </a:p>
                    <a:p>
                      <a:pPr marL="285750" indent="-285750">
                        <a:lnSpc>
                          <a:spcPct val="100000"/>
                        </a:lnSpc>
                        <a:spcBef>
                          <a:spcPts val="0"/>
                        </a:spcBef>
                        <a:buFont typeface="Wingdings" panose="05000000000000000000" pitchFamily="2" charset="2"/>
                        <a:buChar char="ü"/>
                        <a:defRPr/>
                      </a:pPr>
                      <a:endParaRPr lang="en-US" sz="1800" b="0" dirty="0">
                        <a:solidFill>
                          <a:schemeClr val="tx1"/>
                        </a:solidFill>
                        <a:latin typeface="Arial" panose="020B0604020202020204" pitchFamily="34" charset="0"/>
                        <a:ea typeface="Arial" charset="0"/>
                        <a:cs typeface="Arial" panose="020B0604020202020204" pitchFamily="34" charset="0"/>
                      </a:endParaRPr>
                    </a:p>
                    <a:p>
                      <a:pPr marL="285750" indent="-285750">
                        <a:lnSpc>
                          <a:spcPct val="100000"/>
                        </a:lnSpc>
                        <a:spcBef>
                          <a:spcPts val="0"/>
                        </a:spcBef>
                        <a:buFont typeface="Wingdings" panose="05000000000000000000" pitchFamily="2" charset="2"/>
                        <a:buChar char="ü"/>
                        <a:defRPr/>
                      </a:pPr>
                      <a:r>
                        <a:rPr lang="en-US" sz="1800" b="0" dirty="0">
                          <a:solidFill>
                            <a:schemeClr val="tx1"/>
                          </a:solidFill>
                          <a:latin typeface="Arial" panose="020B0604020202020204" pitchFamily="34" charset="0"/>
                          <a:ea typeface="Arial" charset="0"/>
                          <a:cs typeface="Arial" panose="020B0604020202020204" pitchFamily="34" charset="0"/>
                        </a:rPr>
                        <a:t>Be gentle on yourself!</a:t>
                      </a:r>
                    </a:p>
                    <a:p>
                      <a:pPr marL="0" indent="0">
                        <a:lnSpc>
                          <a:spcPct val="100000"/>
                        </a:lnSpc>
                        <a:spcBef>
                          <a:spcPts val="0"/>
                        </a:spcBef>
                        <a:buFont typeface="Wingdings" panose="05000000000000000000" pitchFamily="2" charset="2"/>
                        <a:buNone/>
                        <a:defRPr/>
                      </a:pPr>
                      <a:endParaRPr lang="en-US" sz="1800" b="0" dirty="0">
                        <a:solidFill>
                          <a:schemeClr val="tx1"/>
                        </a:solidFill>
                        <a:latin typeface="Arial" panose="020B0604020202020204" pitchFamily="34" charset="0"/>
                        <a:cs typeface="Arial" panose="020B0604020202020204" pitchFamily="34" charset="0"/>
                      </a:endParaRPr>
                    </a:p>
                    <a:p>
                      <a:pPr marL="285750" lvl="0" indent="-285750" defTabSz="685800">
                        <a:lnSpc>
                          <a:spcPct val="124000"/>
                        </a:lnSpc>
                        <a:buFont typeface="Wingdings" panose="05000000000000000000" pitchFamily="2" charset="2"/>
                        <a:buChar char="ü"/>
                        <a:defRPr/>
                      </a:pPr>
                      <a:r>
                        <a:rPr lang="en-US" b="0" dirty="0">
                          <a:solidFill>
                            <a:schemeClr val="tx1"/>
                          </a:solidFill>
                          <a:latin typeface="Arial" panose="020B0604020202020204" pitchFamily="34" charset="0"/>
                          <a:cs typeface="Arial" panose="020B0604020202020204" pitchFamily="34" charset="0"/>
                        </a:rPr>
                        <a:t>Establish</a:t>
                      </a:r>
                      <a:r>
                        <a:rPr lang="en-US" b="0" baseline="0" dirty="0">
                          <a:solidFill>
                            <a:schemeClr val="tx1"/>
                          </a:solidFill>
                          <a:latin typeface="Arial" panose="020B0604020202020204" pitchFamily="34" charset="0"/>
                          <a:cs typeface="Arial" panose="020B0604020202020204" pitchFamily="34" charset="0"/>
                        </a:rPr>
                        <a:t> a well rounded fitness program to include cardio, strength training &amp; recovery</a:t>
                      </a:r>
                      <a:endParaRPr lang="en-US"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pSp>
        <p:nvGrpSpPr>
          <p:cNvPr id="6" name="Group 5"/>
          <p:cNvGrpSpPr/>
          <p:nvPr/>
        </p:nvGrpSpPr>
        <p:grpSpPr>
          <a:xfrm>
            <a:off x="0" y="-23052"/>
            <a:ext cx="9144000" cy="1191237"/>
            <a:chOff x="-9633285" y="1601170"/>
            <a:chExt cx="9144000" cy="1191237"/>
          </a:xfrm>
        </p:grpSpPr>
        <p:sp>
          <p:nvSpPr>
            <p:cNvPr id="8"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Bef>
                  <a:spcPct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kumimoji="0" lang="en-US" sz="3600" b="0" i="1" u="none" strike="noStrike" kern="1200" cap="none" spc="0" normalizeH="0" baseline="0" noProof="0" dirty="0">
                <a:ln>
                  <a:noFill/>
                </a:ln>
                <a:effectLst/>
                <a:uLnTx/>
                <a:uFillTx/>
                <a:latin typeface="Bahnschrift SemiLight Condensed" panose="020B0502040204020203" pitchFamily="34" charset="0"/>
              </a:endParaRPr>
            </a:p>
            <a:p>
              <a:pPr algn="ctr" defTabSz="914400">
                <a:spcBef>
                  <a:spcPct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Stress Control (CG -0SC )</a:t>
              </a:r>
              <a:endParaRPr lang="en-US" sz="3600" b="0" i="1" u="none" strike="noStrike" kern="1200" cap="none" spc="0" normalizeH="0" baseline="0" noProof="0" dirty="0">
                <a:ln>
                  <a:noFill/>
                </a:ln>
                <a:effectLst/>
                <a:uLnTx/>
                <a:uFillTx/>
                <a:latin typeface="Bahnschrift SemiLight Condensed"/>
              </a:endParaRPr>
            </a:p>
          </p:txBody>
        </p:sp>
        <p:grpSp>
          <p:nvGrpSpPr>
            <p:cNvPr id="9" name="Group 8"/>
            <p:cNvGrpSpPr/>
            <p:nvPr/>
          </p:nvGrpSpPr>
          <p:grpSpPr>
            <a:xfrm>
              <a:off x="-7813493" y="1786199"/>
              <a:ext cx="896528" cy="915114"/>
              <a:chOff x="-914400" y="1752600"/>
              <a:chExt cx="816935" cy="816935"/>
            </a:xfrm>
          </p:grpSpPr>
          <p:sp>
            <p:nvSpPr>
              <p:cNvPr id="14" name="Oval 13"/>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5" name="Picture 14"/>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10" name="Group 9"/>
            <p:cNvGrpSpPr/>
            <p:nvPr/>
          </p:nvGrpSpPr>
          <p:grpSpPr>
            <a:xfrm>
              <a:off x="-8699263" y="1786199"/>
              <a:ext cx="883997" cy="877900"/>
              <a:chOff x="9134475" y="914400"/>
              <a:chExt cx="883997" cy="877900"/>
            </a:xfrm>
          </p:grpSpPr>
          <p:sp>
            <p:nvSpPr>
              <p:cNvPr id="12" name="Oval 11"/>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4195059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8712" y="2011683"/>
            <a:ext cx="7772400" cy="3087546"/>
          </a:xfrm>
        </p:spPr>
        <p:txBody>
          <a:bodyPr>
            <a:normAutofit fontScale="90000"/>
          </a:bodyPr>
          <a:lstStyle/>
          <a:p>
            <a:pPr>
              <a:lnSpc>
                <a:spcPct val="100000"/>
              </a:lnSpc>
            </a:pPr>
            <a:r>
              <a:rPr lang="en-US" sz="5400" b="1" dirty="0">
                <a:latin typeface="Times New Roman" panose="02020603050405020304" pitchFamily="18" charset="0"/>
                <a:cs typeface="Times New Roman" panose="02020603050405020304" pitchFamily="18" charset="0"/>
              </a:rPr>
              <a:t>Exercise: </a:t>
            </a:r>
            <a:br>
              <a:rPr lang="en-US" sz="5400" b="1" dirty="0">
                <a:latin typeface="Times New Roman" panose="02020603050405020304" pitchFamily="18" charset="0"/>
                <a:cs typeface="Times New Roman" panose="02020603050405020304" pitchFamily="18" charset="0"/>
              </a:rPr>
            </a:br>
            <a:r>
              <a:rPr lang="en-US" sz="5400" b="1" dirty="0">
                <a:latin typeface="Times New Roman" panose="02020603050405020304" pitchFamily="18" charset="0"/>
                <a:cs typeface="Times New Roman" panose="02020603050405020304" pitchFamily="18" charset="0"/>
              </a:rPr>
              <a:t>SMART Goals </a:t>
            </a:r>
            <a:br>
              <a:rPr lang="en-US" sz="5400" b="1" dirty="0">
                <a:latin typeface="Times New Roman" panose="02020603050405020304" pitchFamily="18" charset="0"/>
                <a:cs typeface="Times New Roman" panose="02020603050405020304" pitchFamily="18" charset="0"/>
              </a:rPr>
            </a:br>
            <a:br>
              <a:rPr lang="en-US" sz="5400" b="1" dirty="0">
                <a:latin typeface="Times New Roman" panose="02020603050405020304" pitchFamily="18" charset="0"/>
                <a:cs typeface="Times New Roman" panose="02020603050405020304" pitchFamily="18" charset="0"/>
              </a:rPr>
            </a:br>
            <a:endParaRPr lang="en-US" sz="5400"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1368"/>
            <a:ext cx="9143999" cy="1191237"/>
          </a:xfrm>
          <a:prstGeom prst="rect">
            <a:avLst/>
          </a:prstGeom>
        </p:spPr>
      </p:pic>
      <p:grpSp>
        <p:nvGrpSpPr>
          <p:cNvPr id="4" name="Group 3"/>
          <p:cNvGrpSpPr/>
          <p:nvPr/>
        </p:nvGrpSpPr>
        <p:grpSpPr>
          <a:xfrm>
            <a:off x="0" y="-23052"/>
            <a:ext cx="9144000" cy="1191237"/>
            <a:chOff x="-9633285" y="1601170"/>
            <a:chExt cx="9144000" cy="1191237"/>
          </a:xfrm>
        </p:grpSpPr>
        <p:sp>
          <p:nvSpPr>
            <p:cNvPr id="5"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Bef>
                  <a:spcPct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kumimoji="0" lang="en-US" sz="3600" b="0" i="1" u="none" strike="noStrike" kern="1200" cap="none" spc="0" normalizeH="0" baseline="0" noProof="0" dirty="0">
                <a:ln>
                  <a:noFill/>
                </a:ln>
                <a:effectLst/>
                <a:uLnTx/>
                <a:uFillTx/>
                <a:latin typeface="Bahnschrift SemiLight Condensed" panose="020B0502040204020203" pitchFamily="34" charset="0"/>
              </a:endParaRPr>
            </a:p>
            <a:p>
              <a:pPr algn="ctr" defTabSz="914400">
                <a:spcBef>
                  <a:spcPct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Stress Control (CG -0SC )</a:t>
              </a:r>
              <a:endParaRPr lang="en-US" sz="3600" b="0" i="1" u="none" strike="noStrike" kern="1200" cap="none" spc="0" normalizeH="0" baseline="0" noProof="0" dirty="0">
                <a:ln>
                  <a:noFill/>
                </a:ln>
                <a:effectLst/>
                <a:uLnTx/>
                <a:uFillTx/>
                <a:latin typeface="Bahnschrift SemiLight Condensed"/>
              </a:endParaRPr>
            </a:p>
          </p:txBody>
        </p:sp>
        <p:grpSp>
          <p:nvGrpSpPr>
            <p:cNvPr id="7" name="Group 6"/>
            <p:cNvGrpSpPr/>
            <p:nvPr/>
          </p:nvGrpSpPr>
          <p:grpSpPr>
            <a:xfrm>
              <a:off x="-7813493" y="1786199"/>
              <a:ext cx="896528" cy="915114"/>
              <a:chOff x="-914400" y="1752600"/>
              <a:chExt cx="816935" cy="816935"/>
            </a:xfrm>
          </p:grpSpPr>
          <p:sp>
            <p:nvSpPr>
              <p:cNvPr id="12" name="Oval 11"/>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8" name="Group 7"/>
            <p:cNvGrpSpPr/>
            <p:nvPr/>
          </p:nvGrpSpPr>
          <p:grpSpPr>
            <a:xfrm>
              <a:off x="-8699263" y="1786199"/>
              <a:ext cx="883997" cy="877900"/>
              <a:chOff x="9134475" y="914400"/>
              <a:chExt cx="883997" cy="877900"/>
            </a:xfrm>
          </p:grpSpPr>
          <p:sp>
            <p:nvSpPr>
              <p:cNvPr id="10" name="Oval 9"/>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1" name="Picture 10"/>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
        <p:nvSpPr>
          <p:cNvPr id="3" name="TextBox 2">
            <a:extLst>
              <a:ext uri="{FF2B5EF4-FFF2-40B4-BE49-F238E27FC236}">
                <a16:creationId xmlns:a16="http://schemas.microsoft.com/office/drawing/2014/main" id="{974CEC96-47D5-4208-F94D-43B9794D3CC9}"/>
              </a:ext>
            </a:extLst>
          </p:cNvPr>
          <p:cNvSpPr txBox="1"/>
          <p:nvPr/>
        </p:nvSpPr>
        <p:spPr>
          <a:xfrm>
            <a:off x="3200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Click to add text</a:t>
            </a:r>
          </a:p>
        </p:txBody>
      </p:sp>
    </p:spTree>
    <p:extLst>
      <p:ext uri="{BB962C8B-B14F-4D97-AF65-F5344CB8AC3E}">
        <p14:creationId xmlns:p14="http://schemas.microsoft.com/office/powerpoint/2010/main" val="3959524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0000"/>
              </a:lnSpc>
            </a:pPr>
            <a:r>
              <a:rPr lang="en-US" sz="5400" b="1" dirty="0">
                <a:latin typeface="Times New Roman" panose="02020603050405020304" pitchFamily="18" charset="0"/>
                <a:cs typeface="Times New Roman" panose="02020603050405020304" pitchFamily="18" charset="0"/>
              </a:rPr>
              <a:t> </a:t>
            </a:r>
            <a:br>
              <a:rPr lang="en-US" sz="5400" b="1" dirty="0">
                <a:latin typeface="Times New Roman" panose="02020603050405020304" pitchFamily="18" charset="0"/>
                <a:cs typeface="Times New Roman" panose="02020603050405020304" pitchFamily="18" charset="0"/>
              </a:rPr>
            </a:br>
            <a:br>
              <a:rPr lang="en-US" sz="5400" b="1" dirty="0">
                <a:latin typeface="Times New Roman" panose="02020603050405020304" pitchFamily="18" charset="0"/>
                <a:cs typeface="Times New Roman" panose="02020603050405020304" pitchFamily="18" charset="0"/>
              </a:rPr>
            </a:br>
            <a:endParaRPr lang="en-US" sz="5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1359095"/>
            <a:ext cx="7886700" cy="511691"/>
          </a:xfrm>
        </p:spPr>
        <p:txBody>
          <a:bodyPr vert="horz" lIns="91440" tIns="45720" rIns="91440" bIns="45720" rtlCol="0" anchor="t">
            <a:noAutofit/>
          </a:bodyPr>
          <a:lstStyle/>
          <a:p>
            <a:pPr marL="0" indent="0">
              <a:buNone/>
            </a:pPr>
            <a:r>
              <a:rPr lang="en-US" sz="4000" dirty="0"/>
              <a:t>Resources </a:t>
            </a:r>
            <a:endParaRPr lang="en-US"/>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191386" y="23914"/>
            <a:ext cx="9143999" cy="1191237"/>
          </a:xfrm>
          <a:prstGeom prst="rect">
            <a:avLst/>
          </a:prstGeom>
        </p:spPr>
      </p:pic>
      <p:grpSp>
        <p:nvGrpSpPr>
          <p:cNvPr id="4" name="Group 3"/>
          <p:cNvGrpSpPr/>
          <p:nvPr/>
        </p:nvGrpSpPr>
        <p:grpSpPr>
          <a:xfrm>
            <a:off x="-58643" y="0"/>
            <a:ext cx="9394027" cy="1191237"/>
            <a:chOff x="-9597564" y="1601170"/>
            <a:chExt cx="9394027" cy="1191237"/>
          </a:xfrm>
        </p:grpSpPr>
        <p:sp>
          <p:nvSpPr>
            <p:cNvPr id="5" name="Title 1"/>
            <p:cNvSpPr txBox="1">
              <a:spLocks/>
            </p:cNvSpPr>
            <p:nvPr/>
          </p:nvSpPr>
          <p:spPr>
            <a:xfrm>
              <a:off x="-9548226" y="1601170"/>
              <a:ext cx="9344689" cy="1191237"/>
            </a:xfrm>
            <a:prstGeom prst="rect">
              <a:avLst/>
            </a:prstGeom>
            <a:solidFill>
              <a:srgbClr val="1F497D">
                <a:lumMod val="40000"/>
                <a:lumOff val="60000"/>
              </a:srgbClr>
            </a:solidFill>
          </p:spPr>
          <p:txBody>
            <a:bodyPr lIns="91440" tIns="45720" rIns="91440" bIns="4572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Bef>
                  <a:spcPct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kumimoji="0" lang="en-US" sz="3600" b="0" i="1" u="none" strike="noStrike" kern="1200" cap="none" spc="0" normalizeH="0" baseline="0" noProof="0" dirty="0">
                <a:ln>
                  <a:noFill/>
                </a:ln>
                <a:effectLst/>
                <a:uLnTx/>
                <a:uFillTx/>
                <a:latin typeface="Bahnschrift SemiLight Condensed" panose="020B0502040204020203" pitchFamily="34" charset="0"/>
              </a:endParaRPr>
            </a:p>
            <a:p>
              <a:pPr algn="ctr" defTabSz="914400">
                <a:spcBef>
                  <a:spcPct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Stress Control (CG -0SC )</a:t>
              </a:r>
              <a:endParaRPr lang="en-US" sz="3600" b="0" i="1" u="none" strike="noStrike" kern="1200" cap="none" spc="0" normalizeH="0" baseline="0" noProof="0" dirty="0">
                <a:ln>
                  <a:noFill/>
                </a:ln>
                <a:effectLst/>
                <a:uLnTx/>
                <a:uFillTx/>
                <a:latin typeface="Bahnschrift SemiLight Condensed"/>
              </a:endParaRPr>
            </a:p>
          </p:txBody>
        </p:sp>
        <p:grpSp>
          <p:nvGrpSpPr>
            <p:cNvPr id="7" name="Group 6"/>
            <p:cNvGrpSpPr/>
            <p:nvPr/>
          </p:nvGrpSpPr>
          <p:grpSpPr>
            <a:xfrm>
              <a:off x="-7813493" y="1786199"/>
              <a:ext cx="896528" cy="915114"/>
              <a:chOff x="-914400" y="1752600"/>
              <a:chExt cx="816935" cy="816935"/>
            </a:xfrm>
          </p:grpSpPr>
          <p:sp>
            <p:nvSpPr>
              <p:cNvPr id="12" name="Oval 11"/>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8" name="Group 7"/>
            <p:cNvGrpSpPr/>
            <p:nvPr/>
          </p:nvGrpSpPr>
          <p:grpSpPr>
            <a:xfrm>
              <a:off x="-8699263" y="1786199"/>
              <a:ext cx="883997" cy="877900"/>
              <a:chOff x="9134475" y="914400"/>
              <a:chExt cx="883997" cy="877900"/>
            </a:xfrm>
          </p:grpSpPr>
          <p:sp>
            <p:nvSpPr>
              <p:cNvPr id="10" name="Oval 9"/>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1" name="Picture 10"/>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
        <p:nvSpPr>
          <p:cNvPr id="15" name="TextBox 14"/>
          <p:cNvSpPr txBox="1"/>
          <p:nvPr/>
        </p:nvSpPr>
        <p:spPr>
          <a:xfrm>
            <a:off x="817292" y="2035821"/>
            <a:ext cx="7968997" cy="5509200"/>
          </a:xfrm>
          <a:prstGeom prst="rect">
            <a:avLst/>
          </a:prstGeom>
          <a:noFill/>
        </p:spPr>
        <p:txBody>
          <a:bodyPr wrap="square" rtlCol="0">
            <a:spAutoFit/>
          </a:bodyPr>
          <a:lstStyle/>
          <a:p>
            <a:pPr marL="514350" indent="-514350">
              <a:buAutoNum type="arabicPeriod"/>
            </a:pPr>
            <a:r>
              <a:rPr lang="en-US" sz="3200" dirty="0">
                <a:hlinkClick r:id="rId7"/>
              </a:rPr>
              <a:t>Human Performance Resource Center</a:t>
            </a:r>
          </a:p>
          <a:p>
            <a:pPr marL="514350" indent="-514350">
              <a:buAutoNum type="arabicPeriod"/>
            </a:pPr>
            <a:endParaRPr lang="en-US" sz="3200" dirty="0">
              <a:hlinkClick r:id="rId7"/>
            </a:endParaRPr>
          </a:p>
          <a:p>
            <a:pPr marL="514350" indent="-514350">
              <a:buAutoNum type="arabicPeriod"/>
            </a:pPr>
            <a:r>
              <a:rPr lang="en-US" sz="3200" dirty="0">
                <a:hlinkClick r:id="rId8"/>
              </a:rPr>
              <a:t>Navy Operations Fitness and Fueling Series</a:t>
            </a:r>
          </a:p>
          <a:p>
            <a:pPr marL="514350" indent="-514350">
              <a:buAutoNum type="arabicPeriod"/>
            </a:pPr>
            <a:endParaRPr lang="en-US" sz="3200" dirty="0">
              <a:hlinkClick r:id="rId8"/>
            </a:endParaRPr>
          </a:p>
          <a:p>
            <a:pPr marL="514350" indent="-514350">
              <a:buAutoNum type="arabicPeriod"/>
            </a:pPr>
            <a:r>
              <a:rPr lang="en-US" sz="3200" dirty="0">
                <a:hlinkClick r:id="rId9"/>
              </a:rPr>
              <a:t>Recruit training instructor cards   </a:t>
            </a:r>
            <a:endParaRPr lang="en-US" sz="3200" dirty="0"/>
          </a:p>
          <a:p>
            <a:pPr marL="514350" indent="-514350">
              <a:buAutoNum type="arabicPeriod"/>
            </a:pPr>
            <a:endParaRPr lang="en-US" sz="3200" dirty="0"/>
          </a:p>
          <a:p>
            <a:pPr marL="514350" indent="-514350">
              <a:buAutoNum type="arabicPeriod" startAt="4"/>
            </a:pPr>
            <a:r>
              <a:rPr lang="en-US" sz="3200" dirty="0">
                <a:hlinkClick r:id="rId10"/>
              </a:rPr>
              <a:t>CG Health Promotion Resources </a:t>
            </a:r>
            <a:endParaRPr lang="en-US" sz="3200" dirty="0"/>
          </a:p>
          <a:p>
            <a:endParaRPr lang="en-US" sz="3200" dirty="0"/>
          </a:p>
          <a:p>
            <a:r>
              <a:rPr lang="en-US" sz="3200" dirty="0">
                <a:hlinkClick r:id="rId11"/>
              </a:rPr>
              <a:t>CG-SUPRT</a:t>
            </a:r>
            <a:r>
              <a:rPr lang="en-US" sz="3200" dirty="0">
                <a:hlinkClick r:id="rId12"/>
              </a:rPr>
              <a:t> </a:t>
            </a:r>
            <a:r>
              <a:rPr lang="en-US" sz="3200" dirty="0"/>
              <a:t>1-855-247-8778 ask for Health Coaching </a:t>
            </a:r>
          </a:p>
          <a:p>
            <a:pPr marL="514350" indent="-514350">
              <a:buAutoNum type="arabicPeriod"/>
            </a:pPr>
            <a:endParaRPr lang="en-US" sz="3200" dirty="0"/>
          </a:p>
        </p:txBody>
      </p:sp>
    </p:spTree>
    <p:extLst>
      <p:ext uri="{BB962C8B-B14F-4D97-AF65-F5344CB8AC3E}">
        <p14:creationId xmlns:p14="http://schemas.microsoft.com/office/powerpoint/2010/main" val="1662990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733800"/>
            <a:ext cx="7772400" cy="2463800"/>
          </a:xfrm>
        </p:spPr>
        <p:txBody>
          <a:bodyPr anchor="ctr">
            <a:normAutofit fontScale="90000"/>
          </a:bodyPr>
          <a:lstStyle/>
          <a:p>
            <a:br>
              <a:rPr lang="en-US" sz="5400" b="1" dirty="0">
                <a:latin typeface="Times New Roman" panose="02020603050405020304" pitchFamily="18" charset="0"/>
                <a:cs typeface="Times New Roman" panose="02020603050405020304" pitchFamily="18" charset="0"/>
              </a:rPr>
            </a:br>
            <a:r>
              <a:rPr lang="en-US" sz="5400" b="1" dirty="0">
                <a:latin typeface="Times New Roman" panose="02020603050405020304" pitchFamily="18" charset="0"/>
                <a:cs typeface="Times New Roman" panose="02020603050405020304" pitchFamily="18" charset="0"/>
              </a:rPr>
              <a:t>Healthy Behaviors: Sleep, Nutrition &amp; Physical Fitness</a:t>
            </a:r>
            <a:br>
              <a:rPr lang="en-US" sz="5400" b="1" dirty="0">
                <a:latin typeface="Times New Roman" panose="02020603050405020304" pitchFamily="18" charset="0"/>
                <a:cs typeface="Times New Roman" panose="02020603050405020304" pitchFamily="18" charset="0"/>
              </a:rPr>
            </a:br>
            <a:endParaRPr lang="en-US" sz="54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48594"/>
          <a:stretch/>
        </p:blipFill>
        <p:spPr>
          <a:xfrm>
            <a:off x="1" y="0"/>
            <a:ext cx="9143999" cy="3525473"/>
          </a:xfrm>
          <a:prstGeom prst="rect">
            <a:avLst/>
          </a:prstGeom>
        </p:spPr>
      </p:pic>
      <p:grpSp>
        <p:nvGrpSpPr>
          <p:cNvPr id="5" name="Group 4"/>
          <p:cNvGrpSpPr/>
          <p:nvPr/>
        </p:nvGrpSpPr>
        <p:grpSpPr>
          <a:xfrm>
            <a:off x="0" y="0"/>
            <a:ext cx="9144000" cy="4042611"/>
            <a:chOff x="0" y="0"/>
            <a:chExt cx="9144000" cy="4042611"/>
          </a:xfrm>
        </p:grpSpPr>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8102" b="12227"/>
            <a:stretch/>
          </p:blipFill>
          <p:spPr>
            <a:xfrm>
              <a:off x="0" y="0"/>
              <a:ext cx="9144000" cy="4042611"/>
            </a:xfrm>
            <a:prstGeom prst="rect">
              <a:avLst/>
            </a:prstGeom>
          </p:spPr>
        </p:pic>
        <p:sp>
          <p:nvSpPr>
            <p:cNvPr id="7" name="Rectangle 6"/>
            <p:cNvSpPr/>
            <p:nvPr/>
          </p:nvSpPr>
          <p:spPr>
            <a:xfrm>
              <a:off x="488281" y="3784"/>
              <a:ext cx="395037" cy="4038827"/>
            </a:xfrm>
            <a:prstGeom prst="rect">
              <a:avLst/>
            </a:prstGeom>
            <a:solidFill>
              <a:srgbClr val="296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276725" y="1362441"/>
              <a:ext cx="818147" cy="800590"/>
              <a:chOff x="-914400" y="1752600"/>
              <a:chExt cx="816935" cy="816935"/>
            </a:xfrm>
          </p:grpSpPr>
          <p:sp>
            <p:nvSpPr>
              <p:cNvPr id="9" name="Oval 8"/>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0" name="Picture 9"/>
              <p:cNvPicPr>
                <a:picLocks noChangeAspect="1"/>
              </p:cNvPicPr>
              <p:nvPr/>
            </p:nvPicPr>
            <p:blipFill>
              <a:blip r:embed="rId5">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spTree>
    <p:extLst>
      <p:ext uri="{BB962C8B-B14F-4D97-AF65-F5344CB8AC3E}">
        <p14:creationId xmlns:p14="http://schemas.microsoft.com/office/powerpoint/2010/main" val="2168092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406628"/>
            <a:ext cx="8210868" cy="602829"/>
          </a:xfrm>
        </p:spPr>
        <p:txBody>
          <a:bodyPr lIns="0" tIns="0" rIns="0" bIns="0" anchor="b" anchorCtr="0"/>
          <a:lstStyle/>
          <a:p>
            <a:pPr algn="l" eaLnBrk="1" hangingPunct="1"/>
            <a:r>
              <a:rPr lang="en-US" sz="3600" b="1" dirty="0">
                <a:latin typeface="Times New Roman" pitchFamily="18" charset="0"/>
                <a:cs typeface="Times New Roman" pitchFamily="18" charset="0"/>
              </a:rPr>
              <a:t>Learning Objectives </a:t>
            </a:r>
          </a:p>
        </p:txBody>
      </p:sp>
      <p:sp>
        <p:nvSpPr>
          <p:cNvPr id="7171" name="Rectangle 3"/>
          <p:cNvSpPr>
            <a:spLocks noGrp="1" noChangeArrowheads="1"/>
          </p:cNvSpPr>
          <p:nvPr>
            <p:ph type="body" sz="half" idx="4294967295"/>
          </p:nvPr>
        </p:nvSpPr>
        <p:spPr>
          <a:xfrm>
            <a:off x="544847" y="2247900"/>
            <a:ext cx="8220157" cy="3647440"/>
          </a:xfrm>
        </p:spPr>
        <p:txBody>
          <a:bodyPr>
            <a:normAutofit/>
          </a:bodyPr>
          <a:lstStyle/>
          <a:p>
            <a:pPr>
              <a:lnSpc>
                <a:spcPct val="100000"/>
              </a:lnSpc>
              <a:spcBef>
                <a:spcPts val="0"/>
              </a:spcBef>
            </a:pPr>
            <a:r>
              <a:rPr lang="en-US" sz="1800" b="1" dirty="0">
                <a:latin typeface="Arial" charset="0"/>
                <a:ea typeface="ＭＳ Ｐゴシック" charset="0"/>
                <a:cs typeface="ＭＳ Ｐゴシック" charset="0"/>
              </a:rPr>
              <a:t>IDENTIFY </a:t>
            </a:r>
            <a:r>
              <a:rPr lang="en-US" sz="1800" dirty="0">
                <a:latin typeface="Arial" charset="0"/>
                <a:ea typeface="ＭＳ Ｐゴシック" charset="0"/>
                <a:cs typeface="ＭＳ Ｐゴシック" charset="0"/>
              </a:rPr>
              <a:t>and</a:t>
            </a:r>
            <a:r>
              <a:rPr lang="en-US" sz="1800" b="1" dirty="0">
                <a:latin typeface="Arial" charset="0"/>
                <a:ea typeface="ＭＳ Ｐゴシック" charset="0"/>
                <a:cs typeface="ＭＳ Ｐゴシック" charset="0"/>
              </a:rPr>
              <a:t> DISCUSS </a:t>
            </a:r>
            <a:r>
              <a:rPr lang="en-US" sz="1800" dirty="0">
                <a:latin typeface="Arial" charset="0"/>
                <a:ea typeface="ＭＳ Ｐゴシック" charset="0"/>
                <a:cs typeface="ＭＳ Ｐゴシック" charset="0"/>
              </a:rPr>
              <a:t>how you can increase your physical resilience by using the mind, social, and spiritual domains</a:t>
            </a:r>
          </a:p>
          <a:p>
            <a:pPr>
              <a:lnSpc>
                <a:spcPct val="100000"/>
              </a:lnSpc>
              <a:spcBef>
                <a:spcPts val="0"/>
              </a:spcBef>
            </a:pPr>
            <a:endParaRPr lang="en-US" sz="1800" dirty="0">
              <a:latin typeface="Arial" charset="0"/>
              <a:ea typeface="ＭＳ Ｐゴシック" charset="0"/>
              <a:cs typeface="ＭＳ Ｐゴシック" charset="0"/>
            </a:endParaRPr>
          </a:p>
          <a:p>
            <a:pPr>
              <a:lnSpc>
                <a:spcPct val="100000"/>
              </a:lnSpc>
              <a:spcBef>
                <a:spcPts val="0"/>
              </a:spcBef>
            </a:pPr>
            <a:r>
              <a:rPr lang="en-US" sz="1800" b="1" dirty="0">
                <a:latin typeface="Arial" charset="0"/>
                <a:ea typeface="ＭＳ Ｐゴシック" charset="0"/>
                <a:cs typeface="ＭＳ Ｐゴシック" charset="0"/>
              </a:rPr>
              <a:t>IDENTIFY </a:t>
            </a:r>
            <a:r>
              <a:rPr lang="en-US" sz="1800" dirty="0">
                <a:latin typeface="Arial" charset="0"/>
                <a:ea typeface="ＭＳ Ｐゴシック" charset="0"/>
                <a:cs typeface="ＭＳ Ｐゴシック" charset="0"/>
              </a:rPr>
              <a:t>and</a:t>
            </a:r>
            <a:r>
              <a:rPr lang="en-US" sz="1800" b="1" dirty="0">
                <a:latin typeface="Arial" charset="0"/>
                <a:ea typeface="ＭＳ Ｐゴシック" charset="0"/>
                <a:cs typeface="ＭＳ Ｐゴシック" charset="0"/>
              </a:rPr>
              <a:t> DISCUSS </a:t>
            </a:r>
            <a:r>
              <a:rPr lang="en-US" sz="1800" dirty="0">
                <a:latin typeface="Arial" charset="0"/>
                <a:ea typeface="ＭＳ Ｐゴシック" charset="0"/>
                <a:cs typeface="ＭＳ Ｐゴシック" charset="0"/>
              </a:rPr>
              <a:t>the benefits of healthy sleep, nutrition, and physical exercise</a:t>
            </a:r>
          </a:p>
          <a:p>
            <a:pPr>
              <a:lnSpc>
                <a:spcPct val="100000"/>
              </a:lnSpc>
              <a:spcBef>
                <a:spcPts val="0"/>
              </a:spcBef>
            </a:pPr>
            <a:endParaRPr lang="en-US" sz="1800" dirty="0">
              <a:latin typeface="Arial" charset="0"/>
              <a:ea typeface="ＭＳ Ｐゴシック" charset="0"/>
              <a:cs typeface="ＭＳ Ｐゴシック" charset="0"/>
            </a:endParaRPr>
          </a:p>
          <a:p>
            <a:pPr>
              <a:lnSpc>
                <a:spcPct val="100000"/>
              </a:lnSpc>
              <a:spcBef>
                <a:spcPts val="0"/>
              </a:spcBef>
            </a:pPr>
            <a:r>
              <a:rPr lang="en-US" sz="1800" dirty="0">
                <a:latin typeface="Arial" charset="0"/>
                <a:ea typeface="ＭＳ Ｐゴシック" charset="0"/>
                <a:cs typeface="ＭＳ Ｐゴシック" charset="0"/>
              </a:rPr>
              <a:t> </a:t>
            </a:r>
            <a:r>
              <a:rPr lang="en-US" sz="1800" b="1" dirty="0">
                <a:latin typeface="Arial" charset="0"/>
                <a:ea typeface="ＭＳ Ｐゴシック" charset="0"/>
                <a:cs typeface="ＭＳ Ｐゴシック" charset="0"/>
              </a:rPr>
              <a:t>IDENTIFY</a:t>
            </a:r>
            <a:r>
              <a:rPr lang="en-US" sz="1800" dirty="0">
                <a:latin typeface="Arial" charset="0"/>
                <a:ea typeface="ＭＳ Ｐゴシック" charset="0"/>
                <a:cs typeface="ＭＳ Ｐゴシック" charset="0"/>
              </a:rPr>
              <a:t> skills to establish healthy behaviors for optimal performance</a:t>
            </a:r>
            <a:endParaRPr lang="en-US" sz="1800" b="1" dirty="0">
              <a:latin typeface="Arial" charset="0"/>
              <a:ea typeface="ＭＳ Ｐゴシック" charset="0"/>
              <a:cs typeface="ＭＳ Ｐゴシック" charset="0"/>
            </a:endParaRPr>
          </a:p>
          <a:p>
            <a:pPr marL="0" indent="0">
              <a:lnSpc>
                <a:spcPct val="100000"/>
              </a:lnSpc>
              <a:spcBef>
                <a:spcPts val="0"/>
              </a:spcBef>
              <a:buNone/>
            </a:pPr>
            <a:endParaRPr lang="en-US" sz="1800" dirty="0">
              <a:latin typeface="Arial" charset="0"/>
              <a:ea typeface="ＭＳ Ｐゴシック" charset="0"/>
              <a:cs typeface="ＭＳ Ｐゴシック" charset="0"/>
            </a:endParaRPr>
          </a:p>
          <a:p>
            <a:pPr>
              <a:lnSpc>
                <a:spcPct val="100000"/>
              </a:lnSpc>
              <a:spcBef>
                <a:spcPts val="0"/>
              </a:spcBef>
            </a:pPr>
            <a:r>
              <a:rPr lang="en-US" sz="1800" b="1" dirty="0">
                <a:latin typeface="Arial" charset="0"/>
                <a:ea typeface="ＭＳ Ｐゴシック" charset="0"/>
                <a:cs typeface="ＭＳ Ｐゴシック" charset="0"/>
              </a:rPr>
              <a:t>DEMONSTRATE </a:t>
            </a:r>
            <a:r>
              <a:rPr lang="en-US" sz="1800" dirty="0">
                <a:latin typeface="Arial" charset="0"/>
                <a:ea typeface="ＭＳ Ｐゴシック" charset="0"/>
                <a:cs typeface="ＭＳ Ｐゴシック" charset="0"/>
              </a:rPr>
              <a:t>how to problem solve overcoming obstacles to practice healthy behaviors</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948"/>
            <a:ext cx="9143999" cy="1191237"/>
          </a:xfrm>
          <a:prstGeom prst="rect">
            <a:avLst/>
          </a:prstGeom>
        </p:spPr>
      </p:pic>
      <p:grpSp>
        <p:nvGrpSpPr>
          <p:cNvPr id="6" name="Group 5"/>
          <p:cNvGrpSpPr/>
          <p:nvPr/>
        </p:nvGrpSpPr>
        <p:grpSpPr>
          <a:xfrm>
            <a:off x="0" y="-23052"/>
            <a:ext cx="9144000" cy="1191237"/>
            <a:chOff x="-9633285" y="1601170"/>
            <a:chExt cx="9144000" cy="1191237"/>
          </a:xfrm>
        </p:grpSpPr>
        <p:sp>
          <p:nvSpPr>
            <p:cNvPr id="8" name="Title 1"/>
            <p:cNvSpPr txBox="1">
              <a:spLocks/>
            </p:cNvSpPr>
            <p:nvPr/>
          </p:nvSpPr>
          <p:spPr>
            <a:xfrm>
              <a:off x="-9633285" y="1601170"/>
              <a:ext cx="9144000" cy="1191237"/>
            </a:xfrm>
            <a:prstGeom prst="rect">
              <a:avLst/>
            </a:prstGeom>
            <a:solidFill>
              <a:srgbClr val="1F497D">
                <a:lumMod val="40000"/>
                <a:lumOff val="60000"/>
              </a:srgbClr>
            </a:solidFill>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Bahnschrift SemiLight Condensed" panose="020B0502040204020203" pitchFamily="34" charset="0"/>
                </a:rPr>
                <a:t>                       Coast Guard Operational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Bahnschrift SemiLight Condensed" panose="020B0502040204020203" pitchFamily="34" charset="0"/>
                </a:rPr>
                <a:t>                    Stress Control (CG -0SC )</a:t>
              </a:r>
            </a:p>
          </p:txBody>
        </p:sp>
        <p:grpSp>
          <p:nvGrpSpPr>
            <p:cNvPr id="9" name="Group 8"/>
            <p:cNvGrpSpPr/>
            <p:nvPr/>
          </p:nvGrpSpPr>
          <p:grpSpPr>
            <a:xfrm>
              <a:off x="-7813493" y="1786199"/>
              <a:ext cx="896528" cy="915114"/>
              <a:chOff x="-914400" y="1752600"/>
              <a:chExt cx="816935" cy="816935"/>
            </a:xfrm>
          </p:grpSpPr>
          <p:sp>
            <p:nvSpPr>
              <p:cNvPr id="14" name="Oval 13"/>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5" name="Picture 14"/>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10" name="Group 9"/>
            <p:cNvGrpSpPr/>
            <p:nvPr/>
          </p:nvGrpSpPr>
          <p:grpSpPr>
            <a:xfrm>
              <a:off x="-8699263" y="1786199"/>
              <a:ext cx="883997" cy="877900"/>
              <a:chOff x="9134475" y="914400"/>
              <a:chExt cx="883997" cy="877900"/>
            </a:xfrm>
          </p:grpSpPr>
          <p:sp>
            <p:nvSpPr>
              <p:cNvPr id="12" name="Oval 11"/>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1596189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F4C6C9-125D-4132-BBC4-8035178E2E67}"/>
              </a:ext>
            </a:extLst>
          </p:cNvPr>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1368"/>
            <a:ext cx="9143999" cy="1191237"/>
          </a:xfrm>
          <a:prstGeom prst="rect">
            <a:avLst/>
          </a:prstGeom>
        </p:spPr>
      </p:pic>
      <p:pic>
        <p:nvPicPr>
          <p:cNvPr id="1026" name="Picture 2" descr="Healthy Diet Health, Fitness And Wellness Clip Art - Healthy Body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3880" y="2007161"/>
            <a:ext cx="1135670" cy="14526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ree Friends Exercising Cliparts, Download Free Clip Art, Free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2995" y="5177530"/>
            <a:ext cx="1371594" cy="1371594"/>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9131F441-D6C7-4DEA-A1F1-85ED2084A27B}"/>
              </a:ext>
            </a:extLst>
          </p:cNvPr>
          <p:cNvGrpSpPr/>
          <p:nvPr/>
        </p:nvGrpSpPr>
        <p:grpSpPr>
          <a:xfrm>
            <a:off x="341309" y="3373833"/>
            <a:ext cx="5429906" cy="2893828"/>
            <a:chOff x="628092" y="2728371"/>
            <a:chExt cx="6617994" cy="3161732"/>
          </a:xfrm>
        </p:grpSpPr>
        <p:sp>
          <p:nvSpPr>
            <p:cNvPr id="6" name="Right Arrow 5"/>
            <p:cNvSpPr/>
            <p:nvPr/>
          </p:nvSpPr>
          <p:spPr>
            <a:xfrm rot="16200000" flipV="1">
              <a:off x="4507484" y="3670341"/>
              <a:ext cx="996462" cy="5040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Arrow 6"/>
            <p:cNvSpPr/>
            <p:nvPr/>
          </p:nvSpPr>
          <p:spPr>
            <a:xfrm rot="18000000" flipV="1">
              <a:off x="3265925" y="3464003"/>
              <a:ext cx="996463" cy="5040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328300" y="2787134"/>
              <a:ext cx="1570892" cy="380999"/>
            </a:xfrm>
            <a:prstGeom prst="rect">
              <a:avLst/>
            </a:prstGeom>
            <a:noFill/>
          </p:spPr>
          <p:txBody>
            <a:bodyPr wrap="square" rtlCol="0">
              <a:spAutoFit/>
            </a:bodyPr>
            <a:lstStyle/>
            <a:p>
              <a:r>
                <a:rPr lang="en-US" dirty="0">
                  <a:latin typeface="Arial" charset="0"/>
                  <a:ea typeface="Arial" charset="0"/>
                  <a:cs typeface="Arial" charset="0"/>
                </a:rPr>
                <a:t>Mind</a:t>
              </a:r>
            </a:p>
          </p:txBody>
        </p:sp>
        <p:sp>
          <p:nvSpPr>
            <p:cNvPr id="9" name="TextBox 8"/>
            <p:cNvSpPr txBox="1"/>
            <p:nvPr/>
          </p:nvSpPr>
          <p:spPr>
            <a:xfrm>
              <a:off x="2359930" y="4415878"/>
              <a:ext cx="1078523" cy="369332"/>
            </a:xfrm>
            <a:prstGeom prst="rect">
              <a:avLst/>
            </a:prstGeom>
            <a:noFill/>
          </p:spPr>
          <p:txBody>
            <a:bodyPr wrap="square" rtlCol="0">
              <a:spAutoFit/>
            </a:bodyPr>
            <a:lstStyle/>
            <a:p>
              <a:r>
                <a:rPr lang="en-US" dirty="0">
                  <a:latin typeface="Arial" charset="0"/>
                  <a:ea typeface="Arial" charset="0"/>
                  <a:cs typeface="Arial" charset="0"/>
                </a:rPr>
                <a:t>Social</a:t>
              </a:r>
            </a:p>
          </p:txBody>
        </p:sp>
        <p:sp>
          <p:nvSpPr>
            <p:cNvPr id="10" name="TextBox 9"/>
            <p:cNvSpPr txBox="1"/>
            <p:nvPr/>
          </p:nvSpPr>
          <p:spPr>
            <a:xfrm>
              <a:off x="4085253" y="4541321"/>
              <a:ext cx="710451" cy="369332"/>
            </a:xfrm>
            <a:prstGeom prst="rect">
              <a:avLst/>
            </a:prstGeom>
            <a:noFill/>
          </p:spPr>
          <p:txBody>
            <a:bodyPr wrap="none" rtlCol="0">
              <a:spAutoFit/>
            </a:bodyPr>
            <a:lstStyle/>
            <a:p>
              <a:r>
                <a:rPr lang="en-US" dirty="0">
                  <a:latin typeface="Arial" charset="0"/>
                  <a:ea typeface="Arial" charset="0"/>
                  <a:cs typeface="Arial" charset="0"/>
                </a:rPr>
                <a:t>Spirit</a:t>
              </a:r>
            </a:p>
          </p:txBody>
        </p:sp>
        <p:pic>
          <p:nvPicPr>
            <p:cNvPr id="1032" name="Picture 8" descr="Free Value Cliparts, Download Free Clip Art, Free Clip Art on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80935" y="4699050"/>
              <a:ext cx="1249560" cy="119105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rain SVG Mind Svg Brain Clipart Brain Files for Cricut | Ets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8092" y="3168133"/>
              <a:ext cx="1485654" cy="118852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4511230" y="2781716"/>
              <a:ext cx="2734856" cy="504405"/>
            </a:xfrm>
            <a:prstGeom prst="rect">
              <a:avLst/>
            </a:prstGeom>
            <a:noFill/>
          </p:spPr>
          <p:txBody>
            <a:bodyPr wrap="square" rtlCol="0">
              <a:spAutoFit/>
            </a:bodyPr>
            <a:lstStyle/>
            <a:p>
              <a:r>
                <a:rPr lang="en-US" sz="2400" b="1" dirty="0">
                  <a:latin typeface="Arial" charset="0"/>
                  <a:ea typeface="Arial" charset="0"/>
                  <a:cs typeface="Arial" charset="0"/>
                </a:rPr>
                <a:t>Performance</a:t>
              </a:r>
            </a:p>
          </p:txBody>
        </p:sp>
        <p:sp>
          <p:nvSpPr>
            <p:cNvPr id="2" name="Right Arrow 1"/>
            <p:cNvSpPr/>
            <p:nvPr/>
          </p:nvSpPr>
          <p:spPr>
            <a:xfrm rot="20700000" flipV="1">
              <a:off x="2247230" y="2728371"/>
              <a:ext cx="1222859" cy="5040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2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91631" y="3287505"/>
            <a:ext cx="1169045" cy="1308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ight Arrow 18"/>
          <p:cNvSpPr/>
          <p:nvPr/>
        </p:nvSpPr>
        <p:spPr>
          <a:xfrm rot="12600000" flipV="1">
            <a:off x="5556966" y="3653500"/>
            <a:ext cx="996462" cy="5040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6730992" y="3065069"/>
            <a:ext cx="1895515" cy="174760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7143452" y="2495333"/>
            <a:ext cx="1142037"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Body</a:t>
            </a:r>
          </a:p>
        </p:txBody>
      </p:sp>
      <p:cxnSp>
        <p:nvCxnSpPr>
          <p:cNvPr id="16" name="Straight Arrow Connector 15"/>
          <p:cNvCxnSpPr/>
          <p:nvPr/>
        </p:nvCxnSpPr>
        <p:spPr>
          <a:xfrm flipH="1">
            <a:off x="6885709" y="4969350"/>
            <a:ext cx="304800" cy="4477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676153" y="5034990"/>
            <a:ext cx="7470" cy="4733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8146473" y="5034990"/>
            <a:ext cx="277091" cy="3821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219112" y="5519112"/>
            <a:ext cx="785626"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Sleep</a:t>
            </a:r>
          </a:p>
        </p:txBody>
      </p:sp>
      <p:sp>
        <p:nvSpPr>
          <p:cNvPr id="24" name="TextBox 23"/>
          <p:cNvSpPr txBox="1"/>
          <p:nvPr/>
        </p:nvSpPr>
        <p:spPr>
          <a:xfrm>
            <a:off x="7199856" y="5693041"/>
            <a:ext cx="1060820"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Physical Fitness</a:t>
            </a:r>
          </a:p>
        </p:txBody>
      </p:sp>
      <p:sp>
        <p:nvSpPr>
          <p:cNvPr id="26" name="TextBox 25"/>
          <p:cNvSpPr txBox="1"/>
          <p:nvPr/>
        </p:nvSpPr>
        <p:spPr>
          <a:xfrm>
            <a:off x="6051592" y="5546719"/>
            <a:ext cx="1122217"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Nutrition</a:t>
            </a:r>
          </a:p>
        </p:txBody>
      </p:sp>
      <p:sp>
        <p:nvSpPr>
          <p:cNvPr id="27" name="Rectangle 2"/>
          <p:cNvSpPr>
            <a:spLocks noGrp="1" noChangeArrowheads="1"/>
          </p:cNvSpPr>
          <p:nvPr>
            <p:ph type="title" idx="4294967295"/>
          </p:nvPr>
        </p:nvSpPr>
        <p:spPr>
          <a:xfrm>
            <a:off x="533400" y="1406628"/>
            <a:ext cx="8210868" cy="602829"/>
          </a:xfrm>
        </p:spPr>
        <p:txBody>
          <a:bodyPr lIns="0" tIns="0" rIns="0" bIns="0" anchor="b" anchorCtr="0"/>
          <a:lstStyle/>
          <a:p>
            <a:pPr algn="l" eaLnBrk="1" hangingPunct="1"/>
            <a:r>
              <a:rPr lang="en-US" sz="3600" b="1" dirty="0">
                <a:latin typeface="Times New Roman" pitchFamily="18" charset="0"/>
                <a:cs typeface="Times New Roman" pitchFamily="18" charset="0"/>
              </a:rPr>
              <a:t>Optimal Performance</a:t>
            </a:r>
          </a:p>
        </p:txBody>
      </p:sp>
      <p:grpSp>
        <p:nvGrpSpPr>
          <p:cNvPr id="31" name="Group 30"/>
          <p:cNvGrpSpPr/>
          <p:nvPr/>
        </p:nvGrpSpPr>
        <p:grpSpPr>
          <a:xfrm>
            <a:off x="0" y="-23052"/>
            <a:ext cx="9144000" cy="1191237"/>
            <a:chOff x="-9633285" y="1601170"/>
            <a:chExt cx="9144000" cy="1191237"/>
          </a:xfrm>
        </p:grpSpPr>
        <p:sp>
          <p:nvSpPr>
            <p:cNvPr id="32"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Bef>
                  <a:spcPct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kumimoji="0" lang="en-US" sz="3600" b="0" i="1" u="none" strike="noStrike" kern="1200" cap="none" spc="0" normalizeH="0" baseline="0" noProof="0" dirty="0">
                <a:ln>
                  <a:noFill/>
                </a:ln>
                <a:effectLst/>
                <a:uLnTx/>
                <a:uFillTx/>
                <a:latin typeface="Bahnschrift SemiLight Condensed" panose="020B0502040204020203" pitchFamily="34" charset="0"/>
              </a:endParaRPr>
            </a:p>
            <a:p>
              <a:pPr algn="ctr" defTabSz="914400">
                <a:spcBef>
                  <a:spcPct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Stress Control (CG -0SC )</a:t>
              </a:r>
              <a:endParaRPr lang="en-US" sz="3600" b="0" i="1" u="none" strike="noStrike" kern="1200" cap="none" spc="0" normalizeH="0" baseline="0" noProof="0" dirty="0">
                <a:ln>
                  <a:noFill/>
                </a:ln>
                <a:effectLst/>
                <a:uLnTx/>
                <a:uFillTx/>
                <a:latin typeface="Bahnschrift SemiLight Condensed"/>
              </a:endParaRPr>
            </a:p>
          </p:txBody>
        </p:sp>
        <p:grpSp>
          <p:nvGrpSpPr>
            <p:cNvPr id="33" name="Group 32"/>
            <p:cNvGrpSpPr/>
            <p:nvPr/>
          </p:nvGrpSpPr>
          <p:grpSpPr>
            <a:xfrm>
              <a:off x="-7813493" y="1786199"/>
              <a:ext cx="896528" cy="915114"/>
              <a:chOff x="-914400" y="1752600"/>
              <a:chExt cx="816935" cy="816935"/>
            </a:xfrm>
          </p:grpSpPr>
          <p:sp>
            <p:nvSpPr>
              <p:cNvPr id="38" name="Oval 37"/>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39" name="Picture 38"/>
              <p:cNvPicPr>
                <a:picLocks noChangeAspect="1"/>
              </p:cNvPicPr>
              <p:nvPr/>
            </p:nvPicPr>
            <p:blipFill>
              <a:blip r:embed="rId9">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34" name="Group 33"/>
            <p:cNvGrpSpPr/>
            <p:nvPr/>
          </p:nvGrpSpPr>
          <p:grpSpPr>
            <a:xfrm>
              <a:off x="-8699263" y="1786199"/>
              <a:ext cx="883997" cy="877900"/>
              <a:chOff x="9134475" y="914400"/>
              <a:chExt cx="883997" cy="877900"/>
            </a:xfrm>
          </p:grpSpPr>
          <p:sp>
            <p:nvSpPr>
              <p:cNvPr id="36" name="Oval 35"/>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37" name="Picture 36"/>
              <p:cNvPicPr>
                <a:picLocks noChangeAspect="1"/>
              </p:cNvPicPr>
              <p:nvPr/>
            </p:nvPicPr>
            <p:blipFill>
              <a:blip r:embed="rId10">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35" name="Picture 3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3096658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406628"/>
            <a:ext cx="8210868" cy="602829"/>
          </a:xfrm>
        </p:spPr>
        <p:txBody>
          <a:bodyPr lIns="0" tIns="0" rIns="0" bIns="0" anchor="b" anchorCtr="0"/>
          <a:lstStyle/>
          <a:p>
            <a:pPr algn="l" eaLnBrk="1" hangingPunct="1"/>
            <a:r>
              <a:rPr lang="en-US" sz="3600" b="1" dirty="0">
                <a:latin typeface="Times New Roman" pitchFamily="18" charset="0"/>
                <a:cs typeface="Times New Roman" pitchFamily="18" charset="0"/>
              </a:rPr>
              <a:t>Bottom Line For Good Health </a:t>
            </a:r>
          </a:p>
        </p:txBody>
      </p:sp>
      <p:sp>
        <p:nvSpPr>
          <p:cNvPr id="7171" name="Rectangle 3"/>
          <p:cNvSpPr>
            <a:spLocks noGrp="1" noChangeArrowheads="1"/>
          </p:cNvSpPr>
          <p:nvPr>
            <p:ph type="body" sz="half" idx="4294967295"/>
          </p:nvPr>
        </p:nvSpPr>
        <p:spPr>
          <a:xfrm>
            <a:off x="597856" y="2948610"/>
            <a:ext cx="8220157" cy="3647440"/>
          </a:xfrm>
        </p:spPr>
        <p:txBody>
          <a:bodyPr>
            <a:noAutofit/>
          </a:bodyPr>
          <a:lstStyle/>
          <a:p>
            <a:pPr marL="0" lvl="1" indent="0">
              <a:lnSpc>
                <a:spcPct val="100000"/>
              </a:lnSpc>
              <a:spcBef>
                <a:spcPts val="0"/>
              </a:spcBef>
              <a:buNone/>
              <a:defRPr/>
            </a:pPr>
            <a:r>
              <a:rPr lang="en-US" sz="2000" dirty="0">
                <a:latin typeface="Arial" panose="020B0604020202020204" pitchFamily="34" charset="0"/>
                <a:cs typeface="Arial" panose="020B0604020202020204" pitchFamily="34" charset="0"/>
              </a:rPr>
              <a:t>			</a:t>
            </a:r>
            <a:endParaRPr lang="en-US" sz="1800" dirty="0">
              <a:latin typeface="Arial" charset="0"/>
              <a:ea typeface="ＭＳ Ｐゴシック" charset="0"/>
              <a:cs typeface="ＭＳ Ｐゴシック" charset="0"/>
            </a:endParaRPr>
          </a:p>
          <a:p>
            <a:pPr algn="ctr">
              <a:lnSpc>
                <a:spcPct val="100000"/>
              </a:lnSpc>
              <a:spcBef>
                <a:spcPts val="0"/>
              </a:spcBef>
              <a:buNone/>
              <a:defRPr/>
            </a:pPr>
            <a:endParaRPr lang="en-US" sz="1800" b="1" dirty="0">
              <a:latin typeface="Arial" panose="020B0604020202020204" pitchFamily="34" charset="0"/>
              <a:cs typeface="Arial" panose="020B0604020202020204" pitchFamily="34" charset="0"/>
            </a:endParaRPr>
          </a:p>
          <a:p>
            <a:pPr algn="ctr">
              <a:lnSpc>
                <a:spcPct val="100000"/>
              </a:lnSpc>
              <a:spcBef>
                <a:spcPts val="0"/>
              </a:spcBef>
              <a:buNone/>
              <a:defRPr/>
            </a:pPr>
            <a:endParaRPr lang="en-US" sz="1800" b="1" dirty="0">
              <a:latin typeface="Arial" panose="020B0604020202020204" pitchFamily="34" charset="0"/>
              <a:cs typeface="Arial" panose="020B0604020202020204" pitchFamily="34" charset="0"/>
            </a:endParaRPr>
          </a:p>
          <a:p>
            <a:pPr algn="ctr">
              <a:lnSpc>
                <a:spcPct val="100000"/>
              </a:lnSpc>
              <a:spcBef>
                <a:spcPts val="0"/>
              </a:spcBef>
              <a:buNone/>
              <a:defRPr/>
            </a:pPr>
            <a:endParaRPr lang="en-US" sz="1800" b="1" dirty="0">
              <a:latin typeface="Arial" panose="020B0604020202020204" pitchFamily="34" charset="0"/>
              <a:cs typeface="Arial" panose="020B0604020202020204" pitchFamily="34" charset="0"/>
            </a:endParaRPr>
          </a:p>
          <a:p>
            <a:pPr algn="ctr">
              <a:lnSpc>
                <a:spcPct val="100000"/>
              </a:lnSpc>
              <a:spcBef>
                <a:spcPts val="0"/>
              </a:spcBef>
              <a:buNone/>
              <a:defRPr/>
            </a:pPr>
            <a:endParaRPr lang="en-US" sz="1800" b="1" dirty="0">
              <a:latin typeface="Arial" panose="020B0604020202020204" pitchFamily="34" charset="0"/>
              <a:cs typeface="Arial" panose="020B0604020202020204" pitchFamily="34" charset="0"/>
            </a:endParaRPr>
          </a:p>
          <a:p>
            <a:pPr algn="ctr">
              <a:lnSpc>
                <a:spcPct val="100000"/>
              </a:lnSpc>
              <a:spcBef>
                <a:spcPts val="0"/>
              </a:spcBef>
              <a:buNone/>
              <a:defRPr/>
            </a:pPr>
            <a:endParaRPr lang="en-US" sz="1800" b="1" dirty="0">
              <a:latin typeface="Arial" panose="020B0604020202020204" pitchFamily="34" charset="0"/>
              <a:cs typeface="Arial" panose="020B0604020202020204" pitchFamily="34" charset="0"/>
            </a:endParaRPr>
          </a:p>
          <a:p>
            <a:pPr algn="ctr">
              <a:lnSpc>
                <a:spcPct val="100000"/>
              </a:lnSpc>
              <a:spcBef>
                <a:spcPts val="0"/>
              </a:spcBef>
              <a:buNone/>
              <a:defRPr/>
            </a:pPr>
            <a:r>
              <a:rPr lang="en-US" sz="1800" b="1" dirty="0">
                <a:latin typeface="Arial" panose="020B0604020202020204" pitchFamily="34" charset="0"/>
                <a:cs typeface="Arial" panose="020B0604020202020204" pitchFamily="34" charset="0"/>
              </a:rPr>
              <a:t>“Health has been defined not simply as a state free from</a:t>
            </a:r>
          </a:p>
          <a:p>
            <a:pPr algn="ctr">
              <a:lnSpc>
                <a:spcPct val="100000"/>
              </a:lnSpc>
              <a:spcBef>
                <a:spcPts val="0"/>
              </a:spcBef>
              <a:buNone/>
              <a:defRPr/>
            </a:pPr>
            <a:r>
              <a:rPr lang="en-US" sz="1800" b="1" dirty="0">
                <a:latin typeface="Arial" panose="020B0604020202020204" pitchFamily="34" charset="0"/>
                <a:cs typeface="Arial" panose="020B0604020202020204" pitchFamily="34" charset="0"/>
              </a:rPr>
              <a:t>disease, but as the capacity of people to adapt to, respond to,</a:t>
            </a:r>
          </a:p>
          <a:p>
            <a:pPr algn="ctr">
              <a:lnSpc>
                <a:spcPct val="100000"/>
              </a:lnSpc>
              <a:spcBef>
                <a:spcPts val="0"/>
              </a:spcBef>
              <a:buNone/>
              <a:defRPr/>
            </a:pPr>
            <a:r>
              <a:rPr lang="en-US" sz="1800" b="1" dirty="0">
                <a:latin typeface="Arial" panose="020B0604020202020204" pitchFamily="34" charset="0"/>
                <a:cs typeface="Arial" panose="020B0604020202020204" pitchFamily="34" charset="0"/>
              </a:rPr>
              <a:t> or control life's challenges and changes" </a:t>
            </a:r>
          </a:p>
          <a:p>
            <a:pPr lvl="2" algn="ctr">
              <a:lnSpc>
                <a:spcPct val="100000"/>
              </a:lnSpc>
              <a:spcBef>
                <a:spcPts val="0"/>
              </a:spcBef>
              <a:buNone/>
              <a:defRPr/>
            </a:pPr>
            <a:r>
              <a:rPr lang="en-US" sz="1800" b="1" dirty="0">
                <a:latin typeface="Arial" panose="020B0604020202020204" pitchFamily="34" charset="0"/>
                <a:cs typeface="Arial" panose="020B0604020202020204" pitchFamily="34" charset="0"/>
              </a:rPr>
              <a:t>	</a:t>
            </a:r>
          </a:p>
          <a:p>
            <a:pPr algn="ctr">
              <a:lnSpc>
                <a:spcPct val="100000"/>
              </a:lnSpc>
              <a:spcBef>
                <a:spcPts val="0"/>
              </a:spcBef>
              <a:buNone/>
              <a:defRPr/>
            </a:pPr>
            <a:r>
              <a:rPr lang="en-US" sz="1800" b="1" dirty="0">
                <a:latin typeface="Arial" panose="020B0604020202020204" pitchFamily="34" charset="0"/>
                <a:cs typeface="Arial" panose="020B0604020202020204" pitchFamily="34" charset="0"/>
              </a:rPr>
              <a:t>(Frankish et al., 1996)</a:t>
            </a:r>
          </a:p>
          <a:p>
            <a:pPr>
              <a:lnSpc>
                <a:spcPct val="100000"/>
              </a:lnSpc>
              <a:spcBef>
                <a:spcPts val="0"/>
              </a:spcBef>
            </a:pPr>
            <a:endParaRPr lang="en-US" sz="1800" dirty="0">
              <a:latin typeface="Arial" charset="0"/>
              <a:ea typeface="ＭＳ Ｐゴシック" charset="0"/>
              <a:cs typeface="ＭＳ Ｐゴシック"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948"/>
            <a:ext cx="9143999" cy="1191237"/>
          </a:xfrm>
          <a:prstGeom prst="rect">
            <a:avLst/>
          </a:prstGeom>
        </p:spPr>
      </p:pic>
      <p:pic>
        <p:nvPicPr>
          <p:cNvPr id="1030"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t="28540" b="29213"/>
          <a:stretch/>
        </p:blipFill>
        <p:spPr bwMode="auto">
          <a:xfrm>
            <a:off x="1623389" y="2058113"/>
            <a:ext cx="5897220" cy="2491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0" y="-23052"/>
            <a:ext cx="9144000" cy="1191237"/>
            <a:chOff x="-9633285" y="1601170"/>
            <a:chExt cx="9144000" cy="1191237"/>
          </a:xfrm>
        </p:grpSpPr>
        <p:sp>
          <p:nvSpPr>
            <p:cNvPr id="8"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Bef>
                  <a:spcPct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lang="en-US"/>
            </a:p>
            <a:p>
              <a:pPr algn="ctr" defTabSz="914400">
                <a:spcBef>
                  <a:spcPct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Stress Control (CG -0SC )</a:t>
              </a:r>
              <a:endParaRPr lang="en-US" sz="3600" b="0" i="1" u="none" strike="noStrike" kern="1200" cap="none" spc="0" normalizeH="0" baseline="0" noProof="0" dirty="0">
                <a:ln>
                  <a:noFill/>
                </a:ln>
                <a:effectLst/>
                <a:uLnTx/>
                <a:uFillTx/>
                <a:latin typeface="Bahnschrift SemiLight Condensed"/>
              </a:endParaRPr>
            </a:p>
          </p:txBody>
        </p:sp>
        <p:grpSp>
          <p:nvGrpSpPr>
            <p:cNvPr id="9" name="Group 8"/>
            <p:cNvGrpSpPr/>
            <p:nvPr/>
          </p:nvGrpSpPr>
          <p:grpSpPr>
            <a:xfrm>
              <a:off x="-7813493" y="1786199"/>
              <a:ext cx="896528" cy="915114"/>
              <a:chOff x="-914400" y="1752600"/>
              <a:chExt cx="816935" cy="816935"/>
            </a:xfrm>
          </p:grpSpPr>
          <p:sp>
            <p:nvSpPr>
              <p:cNvPr id="14" name="Oval 13"/>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5" name="Picture 14"/>
              <p:cNvPicPr>
                <a:picLocks noChangeAspect="1"/>
              </p:cNvPicPr>
              <p:nvPr/>
            </p:nvPicPr>
            <p:blipFill>
              <a:blip r:embed="rId5">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10" name="Group 9"/>
            <p:cNvGrpSpPr/>
            <p:nvPr/>
          </p:nvGrpSpPr>
          <p:grpSpPr>
            <a:xfrm>
              <a:off x="-8699263" y="1786199"/>
              <a:ext cx="883997" cy="877900"/>
              <a:chOff x="9134475" y="914400"/>
              <a:chExt cx="883997" cy="877900"/>
            </a:xfrm>
          </p:grpSpPr>
          <p:sp>
            <p:nvSpPr>
              <p:cNvPr id="12" name="Oval 11"/>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6">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486993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406628"/>
            <a:ext cx="8210868" cy="602829"/>
          </a:xfrm>
        </p:spPr>
        <p:txBody>
          <a:bodyPr lIns="0" tIns="0" rIns="0" bIns="0" anchor="b" anchorCtr="0"/>
          <a:lstStyle/>
          <a:p>
            <a:r>
              <a:rPr lang="en-US" sz="3600" b="1" dirty="0">
                <a:latin typeface="Times New Roman"/>
                <a:cs typeface="Times New Roman"/>
              </a:rPr>
              <a:t>Total Force Wellness  </a:t>
            </a:r>
            <a:endParaRPr lang="en-US" sz="3600" b="1" dirty="0">
              <a:latin typeface="Times New Roman" pitchFamily="18" charset="0"/>
              <a:cs typeface="Times New Roman" pitchFamily="18" charset="0"/>
            </a:endParaRPr>
          </a:p>
        </p:txBody>
      </p:sp>
      <p:sp>
        <p:nvSpPr>
          <p:cNvPr id="7171" name="Rectangle 3"/>
          <p:cNvSpPr>
            <a:spLocks noGrp="1" noChangeArrowheads="1"/>
          </p:cNvSpPr>
          <p:nvPr>
            <p:ph type="body" sz="half" idx="4294967295"/>
          </p:nvPr>
        </p:nvSpPr>
        <p:spPr>
          <a:xfrm>
            <a:off x="533400" y="2261081"/>
            <a:ext cx="3786809" cy="3647440"/>
          </a:xfrm>
        </p:spPr>
        <p:txBody>
          <a:bodyPr>
            <a:normAutofit/>
          </a:bodyPr>
          <a:lstStyle/>
          <a:p>
            <a:pPr marL="0" indent="0">
              <a:lnSpc>
                <a:spcPct val="100000"/>
              </a:lnSpc>
              <a:spcBef>
                <a:spcPts val="0"/>
              </a:spcBef>
              <a:buNone/>
            </a:pPr>
            <a:r>
              <a:rPr lang="en-US" sz="1800" dirty="0">
                <a:latin typeface="Arial" panose="020B0604020202020204" pitchFamily="34" charset="0"/>
                <a:cs typeface="Arial" panose="020B0604020202020204" pitchFamily="34" charset="0"/>
              </a:rPr>
              <a:t>Integrative approach to optimize well-being and readiness</a:t>
            </a:r>
          </a:p>
          <a:p>
            <a:pPr marL="0" indent="0">
              <a:lnSpc>
                <a:spcPct val="100000"/>
              </a:lnSpc>
              <a:spcBef>
                <a:spcPts val="0"/>
              </a:spcBef>
              <a:buNone/>
            </a:pPr>
            <a:endParaRPr lang="en-US" sz="1800" dirty="0">
              <a:latin typeface="Arial" panose="020B0604020202020204" pitchFamily="34" charset="0"/>
              <a:cs typeface="Arial" panose="020B0604020202020204" pitchFamily="34" charset="0"/>
            </a:endParaRPr>
          </a:p>
          <a:p>
            <a:pPr>
              <a:lnSpc>
                <a:spcPct val="100000"/>
              </a:lnSpc>
              <a:spcBef>
                <a:spcPts val="0"/>
              </a:spcBef>
            </a:pPr>
            <a:r>
              <a:rPr lang="en-US" sz="1800" dirty="0">
                <a:latin typeface="Arial" panose="020B0604020202020204" pitchFamily="34" charset="0"/>
                <a:cs typeface="Arial" panose="020B0604020202020204" pitchFamily="34" charset="0"/>
              </a:rPr>
              <a:t>Direct impact on:</a:t>
            </a:r>
          </a:p>
          <a:p>
            <a:pPr lvl="1">
              <a:lnSpc>
                <a:spcPct val="100000"/>
              </a:lnSpc>
              <a:spcBef>
                <a:spcPts val="0"/>
              </a:spcBef>
            </a:pPr>
            <a:r>
              <a:rPr lang="en-US" sz="1600" dirty="0">
                <a:latin typeface="Arial" panose="020B0604020202020204" pitchFamily="34" charset="0"/>
                <a:cs typeface="Arial" panose="020B0604020202020204" pitchFamily="34" charset="0"/>
              </a:rPr>
              <a:t>Unit Readiness</a:t>
            </a:r>
          </a:p>
          <a:p>
            <a:pPr lvl="1">
              <a:lnSpc>
                <a:spcPct val="100000"/>
              </a:lnSpc>
              <a:spcBef>
                <a:spcPts val="0"/>
              </a:spcBef>
            </a:pPr>
            <a:r>
              <a:rPr lang="en-US" sz="1600" dirty="0">
                <a:latin typeface="Arial" panose="020B0604020202020204" pitchFamily="34" charset="0"/>
                <a:cs typeface="Arial" panose="020B0604020202020204" pitchFamily="34" charset="0"/>
              </a:rPr>
              <a:t>Sailor Optimal Performance</a:t>
            </a:r>
          </a:p>
          <a:p>
            <a:pPr lvl="1">
              <a:lnSpc>
                <a:spcPct val="100000"/>
              </a:lnSpc>
              <a:spcBef>
                <a:spcPts val="0"/>
              </a:spcBef>
            </a:pPr>
            <a:r>
              <a:rPr lang="en-US" sz="1600" dirty="0">
                <a:latin typeface="Arial" panose="020B0604020202020204" pitchFamily="34" charset="0"/>
                <a:cs typeface="Arial" panose="020B0604020202020204" pitchFamily="34" charset="0"/>
              </a:rPr>
              <a:t>Retention</a:t>
            </a:r>
          </a:p>
          <a:p>
            <a:pPr lvl="1">
              <a:lnSpc>
                <a:spcPct val="100000"/>
              </a:lnSpc>
              <a:spcBef>
                <a:spcPts val="0"/>
              </a:spcBef>
            </a:pPr>
            <a:r>
              <a:rPr lang="en-US" sz="1600" dirty="0">
                <a:latin typeface="Arial" panose="020B0604020202020204" pitchFamily="34" charset="0"/>
                <a:cs typeface="Arial" panose="020B0604020202020204" pitchFamily="34" charset="0"/>
              </a:rPr>
              <a:t>Resiliency (Toughness)</a:t>
            </a:r>
          </a:p>
          <a:p>
            <a:pPr marL="228600" marR="0" lvl="1" indent="0" defTabSz="914400" eaLnBrk="1" fontAlgn="auto" latinLnBrk="0" hangingPunct="1">
              <a:lnSpc>
                <a:spcPct val="100000"/>
              </a:lnSpc>
              <a:spcBef>
                <a:spcPts val="0"/>
              </a:spcBef>
              <a:spcAft>
                <a:spcPts val="0"/>
              </a:spcAft>
              <a:buClrTx/>
              <a:buSzTx/>
              <a:buFontTx/>
              <a:buNone/>
              <a:tabLst/>
              <a:defRPr/>
            </a:pPr>
            <a:endParaRPr lang="en-US" sz="16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948"/>
            <a:ext cx="9143999" cy="1191237"/>
          </a:xfrm>
          <a:prstGeom prst="rect">
            <a:avLst/>
          </a:prstGeom>
        </p:spPr>
      </p:pic>
      <p:sp>
        <p:nvSpPr>
          <p:cNvPr id="2" name="Oval 1"/>
          <p:cNvSpPr/>
          <p:nvPr/>
        </p:nvSpPr>
        <p:spPr>
          <a:xfrm rot="18900000">
            <a:off x="5148985" y="2926448"/>
            <a:ext cx="1086679" cy="33130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p:cNvGrpSpPr/>
          <p:nvPr/>
        </p:nvGrpSpPr>
        <p:grpSpPr>
          <a:xfrm>
            <a:off x="0" y="-23052"/>
            <a:ext cx="9144000" cy="1191237"/>
            <a:chOff x="-9633285" y="1601170"/>
            <a:chExt cx="9144000" cy="1191237"/>
          </a:xfrm>
        </p:grpSpPr>
        <p:sp>
          <p:nvSpPr>
            <p:cNvPr id="11"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Bef>
                  <a:spcPct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lang="en-US"/>
            </a:p>
            <a:p>
              <a:pPr algn="ctr" defTabSz="914400">
                <a:spcBef>
                  <a:spcPct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Stress Control (CG -0SC )</a:t>
              </a:r>
              <a:endParaRPr lang="en-US" sz="3600" b="0" i="1" u="none" strike="noStrike" kern="1200" cap="none" spc="0" normalizeH="0" baseline="0" noProof="0" dirty="0">
                <a:ln>
                  <a:noFill/>
                </a:ln>
                <a:effectLst/>
                <a:uLnTx/>
                <a:uFillTx/>
                <a:latin typeface="Bahnschrift SemiLight Condensed"/>
              </a:endParaRPr>
            </a:p>
          </p:txBody>
        </p:sp>
        <p:grpSp>
          <p:nvGrpSpPr>
            <p:cNvPr id="12" name="Group 11"/>
            <p:cNvGrpSpPr/>
            <p:nvPr/>
          </p:nvGrpSpPr>
          <p:grpSpPr>
            <a:xfrm>
              <a:off x="-7813493" y="1786199"/>
              <a:ext cx="896528" cy="915114"/>
              <a:chOff x="-914400" y="1752600"/>
              <a:chExt cx="816935" cy="816935"/>
            </a:xfrm>
          </p:grpSpPr>
          <p:sp>
            <p:nvSpPr>
              <p:cNvPr id="17" name="Oval 16"/>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8" name="Picture 17"/>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13" name="Group 12"/>
            <p:cNvGrpSpPr/>
            <p:nvPr/>
          </p:nvGrpSpPr>
          <p:grpSpPr>
            <a:xfrm>
              <a:off x="-8699263" y="1786199"/>
              <a:ext cx="883997" cy="877900"/>
              <a:chOff x="9134475" y="914400"/>
              <a:chExt cx="883997" cy="877900"/>
            </a:xfrm>
          </p:grpSpPr>
          <p:sp>
            <p:nvSpPr>
              <p:cNvPr id="15" name="Oval 14"/>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6" name="Picture 15"/>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pic>
        <p:nvPicPr>
          <p:cNvPr id="3" name="Picture 3">
            <a:extLst>
              <a:ext uri="{FF2B5EF4-FFF2-40B4-BE49-F238E27FC236}">
                <a16:creationId xmlns:a16="http://schemas.microsoft.com/office/drawing/2014/main" id="{DDBBF0A0-09C2-45BA-AFC7-86FCD9FC97A4}"/>
              </a:ext>
            </a:extLst>
          </p:cNvPr>
          <p:cNvPicPr>
            <a:picLocks noChangeAspect="1"/>
          </p:cNvPicPr>
          <p:nvPr/>
        </p:nvPicPr>
        <p:blipFill>
          <a:blip r:embed="rId7"/>
          <a:stretch>
            <a:fillRect/>
          </a:stretch>
        </p:blipFill>
        <p:spPr>
          <a:xfrm>
            <a:off x="4124277" y="1935534"/>
            <a:ext cx="4887064" cy="3638382"/>
          </a:xfrm>
          <a:prstGeom prst="rect">
            <a:avLst/>
          </a:prstGeom>
        </p:spPr>
      </p:pic>
    </p:spTree>
    <p:extLst>
      <p:ext uri="{BB962C8B-B14F-4D97-AF65-F5344CB8AC3E}">
        <p14:creationId xmlns:p14="http://schemas.microsoft.com/office/powerpoint/2010/main" val="750417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406628"/>
            <a:ext cx="8210868" cy="602829"/>
          </a:xfrm>
        </p:spPr>
        <p:txBody>
          <a:bodyPr lIns="0" tIns="0" rIns="0" bIns="0" anchor="b" anchorCtr="0"/>
          <a:lstStyle/>
          <a:p>
            <a:pPr algn="l" eaLnBrk="1" hangingPunct="1"/>
            <a:r>
              <a:rPr lang="en-US" sz="3600" b="1" dirty="0">
                <a:latin typeface="Times New Roman" pitchFamily="18" charset="0"/>
                <a:cs typeface="Times New Roman" pitchFamily="18" charset="0"/>
              </a:rPr>
              <a:t>Barriers to Optimal Performance</a:t>
            </a:r>
          </a:p>
        </p:txBody>
      </p:sp>
      <p:sp>
        <p:nvSpPr>
          <p:cNvPr id="7171" name="Rectangle 3"/>
          <p:cNvSpPr>
            <a:spLocks noGrp="1" noChangeArrowheads="1"/>
          </p:cNvSpPr>
          <p:nvPr>
            <p:ph type="body" sz="half" idx="4294967295"/>
          </p:nvPr>
        </p:nvSpPr>
        <p:spPr>
          <a:xfrm>
            <a:off x="544847" y="2247900"/>
            <a:ext cx="8220157" cy="3647440"/>
          </a:xfrm>
        </p:spPr>
        <p:txBody>
          <a:bodyPr>
            <a:noAutofit/>
          </a:bodyPr>
          <a:lstStyle/>
          <a:p>
            <a:pPr>
              <a:lnSpc>
                <a:spcPct val="100000"/>
              </a:lnSpc>
              <a:spcBef>
                <a:spcPts val="0"/>
              </a:spcBef>
              <a:defRPr/>
            </a:pPr>
            <a:r>
              <a:rPr lang="en-US" sz="1800" dirty="0">
                <a:latin typeface="Arial" panose="020B0604020202020204" pitchFamily="34" charset="0"/>
                <a:cs typeface="Arial" panose="020B0604020202020204" pitchFamily="34" charset="0"/>
              </a:rPr>
              <a:t>Lack of motivation or "willpower"</a:t>
            </a:r>
          </a:p>
          <a:p>
            <a:pPr>
              <a:lnSpc>
                <a:spcPct val="100000"/>
              </a:lnSpc>
              <a:spcBef>
                <a:spcPts val="0"/>
              </a:spcBef>
              <a:defRPr/>
            </a:pPr>
            <a:endParaRPr lang="en-US" sz="1800" dirty="0">
              <a:latin typeface="Arial" panose="020B0604020202020204" pitchFamily="34" charset="0"/>
              <a:cs typeface="Arial" panose="020B0604020202020204" pitchFamily="34" charset="0"/>
            </a:endParaRPr>
          </a:p>
          <a:p>
            <a:pPr>
              <a:lnSpc>
                <a:spcPct val="100000"/>
              </a:lnSpc>
              <a:spcBef>
                <a:spcPts val="0"/>
              </a:spcBef>
              <a:defRPr/>
            </a:pPr>
            <a:r>
              <a:rPr lang="en-US" sz="1800" dirty="0">
                <a:latin typeface="Arial" panose="020B0604020202020204" pitchFamily="34" charset="0"/>
                <a:cs typeface="Arial" panose="020B0604020202020204" pitchFamily="34" charset="0"/>
              </a:rPr>
              <a:t>Not enough time</a:t>
            </a:r>
          </a:p>
          <a:p>
            <a:pPr marL="0" indent="0">
              <a:lnSpc>
                <a:spcPct val="100000"/>
              </a:lnSpc>
              <a:spcBef>
                <a:spcPts val="0"/>
              </a:spcBef>
              <a:buNone/>
              <a:defRPr/>
            </a:pPr>
            <a:endParaRPr lang="en-US" sz="1800" dirty="0">
              <a:latin typeface="Arial" panose="020B0604020202020204" pitchFamily="34" charset="0"/>
              <a:cs typeface="Arial" panose="020B0604020202020204" pitchFamily="34" charset="0"/>
            </a:endParaRPr>
          </a:p>
          <a:p>
            <a:pPr>
              <a:lnSpc>
                <a:spcPct val="100000"/>
              </a:lnSpc>
              <a:spcBef>
                <a:spcPts val="0"/>
              </a:spcBef>
              <a:defRPr/>
            </a:pPr>
            <a:r>
              <a:rPr lang="en-US" sz="1800" dirty="0">
                <a:latin typeface="Arial" panose="020B0604020202020204" pitchFamily="34" charset="0"/>
                <a:cs typeface="Arial" panose="020B0604020202020204" pitchFamily="34" charset="0"/>
              </a:rPr>
              <a:t>Lack of emotion regulation skills</a:t>
            </a:r>
          </a:p>
          <a:p>
            <a:pPr>
              <a:lnSpc>
                <a:spcPct val="100000"/>
              </a:lnSpc>
              <a:spcBef>
                <a:spcPts val="0"/>
              </a:spcBef>
              <a:defRPr/>
            </a:pPr>
            <a:endParaRPr lang="en-US" sz="1800" dirty="0">
              <a:latin typeface="Arial" panose="020B0604020202020204" pitchFamily="34" charset="0"/>
              <a:cs typeface="Arial" panose="020B0604020202020204" pitchFamily="34" charset="0"/>
            </a:endParaRPr>
          </a:p>
          <a:p>
            <a:pPr>
              <a:lnSpc>
                <a:spcPct val="100000"/>
              </a:lnSpc>
              <a:spcBef>
                <a:spcPts val="0"/>
              </a:spcBef>
              <a:defRPr/>
            </a:pPr>
            <a:r>
              <a:rPr lang="en-US" sz="1800" dirty="0">
                <a:latin typeface="Arial" panose="020B0604020202020204" pitchFamily="34" charset="0"/>
                <a:cs typeface="Arial" panose="020B0604020202020204" pitchFamily="34" charset="0"/>
              </a:rPr>
              <a:t>Negative self-talk</a:t>
            </a:r>
          </a:p>
          <a:p>
            <a:pPr>
              <a:lnSpc>
                <a:spcPct val="100000"/>
              </a:lnSpc>
              <a:spcBef>
                <a:spcPts val="0"/>
              </a:spcBef>
              <a:defRPr/>
            </a:pPr>
            <a:endParaRPr lang="en-US" sz="1800" dirty="0">
              <a:latin typeface="Arial" panose="020B0604020202020204" pitchFamily="34" charset="0"/>
              <a:cs typeface="Arial" panose="020B0604020202020204" pitchFamily="34" charset="0"/>
            </a:endParaRPr>
          </a:p>
          <a:p>
            <a:pPr>
              <a:lnSpc>
                <a:spcPct val="100000"/>
              </a:lnSpc>
              <a:spcBef>
                <a:spcPts val="0"/>
              </a:spcBef>
              <a:defRPr/>
            </a:pPr>
            <a:r>
              <a:rPr lang="en-US" sz="1800" dirty="0">
                <a:latin typeface="Arial" panose="020B0604020202020204" pitchFamily="34" charset="0"/>
                <a:cs typeface="Arial" panose="020B0604020202020204" pitchFamily="34" charset="0"/>
              </a:rPr>
              <a:t>Physical injury and illness</a:t>
            </a:r>
          </a:p>
          <a:p>
            <a:pPr>
              <a:lnSpc>
                <a:spcPct val="100000"/>
              </a:lnSpc>
              <a:spcBef>
                <a:spcPts val="0"/>
              </a:spcBef>
              <a:defRPr/>
            </a:pPr>
            <a:endParaRPr lang="en-US" sz="1800" dirty="0">
              <a:latin typeface="Arial" panose="020B0604020202020204" pitchFamily="34" charset="0"/>
              <a:cs typeface="Arial" panose="020B0604020202020204" pitchFamily="34" charset="0"/>
            </a:endParaRPr>
          </a:p>
          <a:p>
            <a:pPr>
              <a:lnSpc>
                <a:spcPct val="100000"/>
              </a:lnSpc>
              <a:spcBef>
                <a:spcPts val="0"/>
              </a:spcBef>
              <a:defRPr/>
            </a:pPr>
            <a:r>
              <a:rPr lang="en-US" sz="1800" dirty="0">
                <a:latin typeface="Arial" panose="020B0604020202020204" pitchFamily="34" charset="0"/>
                <a:cs typeface="Arial" panose="020B0604020202020204" pitchFamily="34" charset="0"/>
              </a:rPr>
              <a:t>Unrealistic expectations of self</a:t>
            </a:r>
          </a:p>
          <a:p>
            <a:pPr>
              <a:lnSpc>
                <a:spcPct val="100000"/>
              </a:lnSpc>
              <a:spcBef>
                <a:spcPts val="0"/>
              </a:spcBef>
              <a:defRPr/>
            </a:pPr>
            <a:endParaRPr lang="en-US" sz="1800" dirty="0">
              <a:latin typeface="Arial" panose="020B0604020202020204" pitchFamily="34" charset="0"/>
              <a:cs typeface="Arial" panose="020B0604020202020204" pitchFamily="34" charset="0"/>
            </a:endParaRPr>
          </a:p>
          <a:p>
            <a:pPr>
              <a:lnSpc>
                <a:spcPct val="100000"/>
              </a:lnSpc>
              <a:spcBef>
                <a:spcPts val="0"/>
              </a:spcBef>
              <a:defRPr/>
            </a:pPr>
            <a:r>
              <a:rPr lang="en-US" sz="1800" dirty="0">
                <a:latin typeface="Arial" panose="020B0604020202020204" pitchFamily="34" charset="0"/>
                <a:cs typeface="Arial" panose="020B0604020202020204" pitchFamily="34" charset="0"/>
              </a:rPr>
              <a:t>Not prioritizing self-care</a:t>
            </a:r>
          </a:p>
          <a:p>
            <a:pPr>
              <a:buClr>
                <a:schemeClr val="accent3"/>
              </a:buClr>
              <a:defRPr/>
            </a:pPr>
            <a:endParaRPr lang="en-US" sz="2000" dirty="0"/>
          </a:p>
          <a:p>
            <a:pPr>
              <a:buClr>
                <a:schemeClr val="accent3"/>
              </a:buClr>
              <a:defRPr/>
            </a:pPr>
            <a:endParaRPr lang="en-US" sz="2000" dirty="0"/>
          </a:p>
          <a:p>
            <a:pPr>
              <a:buClr>
                <a:schemeClr val="accent3"/>
              </a:buClr>
              <a:defRPr/>
            </a:pPr>
            <a:endParaRPr lang="en-US" sz="2000" dirty="0"/>
          </a:p>
          <a:p>
            <a:pPr>
              <a:buClr>
                <a:schemeClr val="accent3"/>
              </a:buClr>
              <a:defRPr/>
            </a:pPr>
            <a:endParaRPr lang="en-US" sz="2000" dirty="0"/>
          </a:p>
          <a:p>
            <a:pPr>
              <a:buClr>
                <a:schemeClr val="accent3"/>
              </a:buClr>
              <a:defRPr/>
            </a:pPr>
            <a:endParaRPr lang="en-US" sz="2000" dirty="0"/>
          </a:p>
          <a:p>
            <a:pPr marL="285750" indent="-285750">
              <a:lnSpc>
                <a:spcPct val="100000"/>
              </a:lnSpc>
              <a:spcBef>
                <a:spcPts val="0"/>
              </a:spcBef>
            </a:pP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948"/>
            <a:ext cx="9143999" cy="1191237"/>
          </a:xfrm>
          <a:prstGeom prst="rect">
            <a:avLst/>
          </a:prstGeom>
        </p:spPr>
      </p:pic>
      <p:grpSp>
        <p:nvGrpSpPr>
          <p:cNvPr id="5" name="Group 4"/>
          <p:cNvGrpSpPr/>
          <p:nvPr/>
        </p:nvGrpSpPr>
        <p:grpSpPr>
          <a:xfrm>
            <a:off x="0" y="-23052"/>
            <a:ext cx="9144000" cy="1191237"/>
            <a:chOff x="-9633285" y="1601170"/>
            <a:chExt cx="9144000" cy="1191237"/>
          </a:xfrm>
        </p:grpSpPr>
        <p:sp>
          <p:nvSpPr>
            <p:cNvPr id="6"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Bef>
                  <a:spcPct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lang="en-US"/>
            </a:p>
            <a:p>
              <a:pPr algn="ctr" defTabSz="914400">
                <a:spcBef>
                  <a:spcPct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Stress Control (CG -0SC )</a:t>
              </a:r>
              <a:endParaRPr lang="en-US" sz="3600" b="0" i="1" u="none" strike="noStrike" kern="1200" cap="none" spc="0" normalizeH="0" baseline="0" noProof="0" dirty="0">
                <a:ln>
                  <a:noFill/>
                </a:ln>
                <a:effectLst/>
                <a:uLnTx/>
                <a:uFillTx/>
                <a:latin typeface="Bahnschrift SemiLight Condensed"/>
              </a:endParaRPr>
            </a:p>
          </p:txBody>
        </p:sp>
        <p:grpSp>
          <p:nvGrpSpPr>
            <p:cNvPr id="8" name="Group 7"/>
            <p:cNvGrpSpPr/>
            <p:nvPr/>
          </p:nvGrpSpPr>
          <p:grpSpPr>
            <a:xfrm>
              <a:off x="-7813493" y="1786199"/>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9" name="Group 8"/>
            <p:cNvGrpSpPr/>
            <p:nvPr/>
          </p:nvGrpSpPr>
          <p:grpSpPr>
            <a:xfrm>
              <a:off x="-8699263" y="1786199"/>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1310615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406628"/>
            <a:ext cx="8210868" cy="602829"/>
          </a:xfrm>
        </p:spPr>
        <p:txBody>
          <a:bodyPr lIns="0" tIns="0" rIns="0" bIns="0" anchor="b" anchorCtr="0"/>
          <a:lstStyle/>
          <a:p>
            <a:pPr algn="l" eaLnBrk="1" hangingPunct="1"/>
            <a:r>
              <a:rPr lang="en-US" sz="3600" b="1" dirty="0">
                <a:latin typeface="Times New Roman" pitchFamily="18" charset="0"/>
                <a:cs typeface="Times New Roman" pitchFamily="18" charset="0"/>
              </a:rPr>
              <a:t>Sleep: Why Do I Need It?</a:t>
            </a:r>
          </a:p>
        </p:txBody>
      </p:sp>
      <p:sp>
        <p:nvSpPr>
          <p:cNvPr id="7171" name="Rectangle 3"/>
          <p:cNvSpPr>
            <a:spLocks noGrp="1" noChangeArrowheads="1"/>
          </p:cNvSpPr>
          <p:nvPr>
            <p:ph type="body" sz="half" idx="4294967295"/>
          </p:nvPr>
        </p:nvSpPr>
        <p:spPr>
          <a:xfrm>
            <a:off x="495301" y="2247900"/>
            <a:ext cx="8269704" cy="3647440"/>
          </a:xfrm>
        </p:spPr>
        <p:txBody>
          <a:bodyPr>
            <a:noAutofit/>
          </a:bodyPr>
          <a:lstStyle/>
          <a:p>
            <a:pPr marL="0" indent="0" algn="ctr">
              <a:lnSpc>
                <a:spcPct val="100000"/>
              </a:lnSpc>
              <a:spcBef>
                <a:spcPts val="0"/>
              </a:spcBef>
              <a:buNone/>
            </a:pPr>
            <a:r>
              <a:rPr lang="en-US" sz="1800" dirty="0">
                <a:latin typeface="Arial" panose="020B0604020202020204" pitchFamily="34" charset="0"/>
                <a:cs typeface="Arial" panose="020B0604020202020204" pitchFamily="34" charset="0"/>
              </a:rPr>
              <a:t>Military cultural attitudes have historically tended to undermine the importance of sleep. DoD recognizes sleep as an important contributor to physical and mental health and operational readiness.</a:t>
            </a:r>
          </a:p>
          <a:p>
            <a:pPr marL="0" lvl="0" indent="0">
              <a:lnSpc>
                <a:spcPct val="100000"/>
              </a:lnSpc>
              <a:spcBef>
                <a:spcPts val="0"/>
              </a:spcBef>
              <a:buNone/>
            </a:pPr>
            <a:r>
              <a:rPr lang="en-US" sz="1800" b="1" dirty="0">
                <a:latin typeface="Arial" panose="020B0604020202020204" pitchFamily="34" charset="0"/>
                <a:cs typeface="Arial" panose="020B0604020202020204" pitchFamily="34" charset="0"/>
              </a:rPr>
              <a:t>Sleep helps:</a:t>
            </a:r>
          </a:p>
          <a:p>
            <a:pPr lvl="0">
              <a:lnSpc>
                <a:spcPct val="100000"/>
              </a:lnSpc>
              <a:spcBef>
                <a:spcPts val="0"/>
              </a:spcBef>
            </a:pPr>
            <a:r>
              <a:rPr lang="en-US" sz="1600" dirty="0">
                <a:latin typeface="Arial" panose="020B0604020202020204" pitchFamily="34" charset="0"/>
                <a:cs typeface="Arial" panose="020B0604020202020204" pitchFamily="34" charset="0"/>
              </a:rPr>
              <a:t>Cleanse out toxins</a:t>
            </a:r>
          </a:p>
          <a:p>
            <a:pPr lvl="0">
              <a:lnSpc>
                <a:spcPct val="100000"/>
              </a:lnSpc>
              <a:spcBef>
                <a:spcPts val="0"/>
              </a:spcBef>
            </a:pPr>
            <a:r>
              <a:rPr lang="en-US" sz="1600" dirty="0">
                <a:latin typeface="Arial" panose="020B0604020202020204" pitchFamily="34" charset="0"/>
                <a:cs typeface="Arial" panose="020B0604020202020204" pitchFamily="34" charset="0"/>
              </a:rPr>
              <a:t>Rest and recovery</a:t>
            </a:r>
          </a:p>
          <a:p>
            <a:pPr lvl="0">
              <a:lnSpc>
                <a:spcPct val="100000"/>
              </a:lnSpc>
              <a:spcBef>
                <a:spcPts val="0"/>
              </a:spcBef>
            </a:pPr>
            <a:r>
              <a:rPr lang="en-US" sz="1600" dirty="0">
                <a:latin typeface="Arial" panose="020B0604020202020204" pitchFamily="34" charset="0"/>
                <a:cs typeface="Arial" panose="020B0604020202020204" pitchFamily="34" charset="0"/>
              </a:rPr>
              <a:t>Consolidation of memories</a:t>
            </a:r>
          </a:p>
          <a:p>
            <a:pPr lvl="0">
              <a:lnSpc>
                <a:spcPct val="100000"/>
              </a:lnSpc>
              <a:spcBef>
                <a:spcPts val="0"/>
              </a:spcBef>
            </a:pPr>
            <a:r>
              <a:rPr lang="en-US" sz="1600" dirty="0">
                <a:latin typeface="Arial" panose="020B0604020202020204" pitchFamily="34" charset="0"/>
                <a:cs typeface="Arial" panose="020B0604020202020204" pitchFamily="34" charset="0"/>
              </a:rPr>
              <a:t>Information Processing</a:t>
            </a:r>
          </a:p>
          <a:p>
            <a:pPr lvl="0">
              <a:lnSpc>
                <a:spcPct val="100000"/>
              </a:lnSpc>
              <a:spcBef>
                <a:spcPts val="0"/>
              </a:spcBef>
            </a:pPr>
            <a:r>
              <a:rPr lang="en-US" sz="1600" dirty="0">
                <a:latin typeface="Arial" panose="020B0604020202020204" pitchFamily="34" charset="0"/>
                <a:cs typeface="Arial" panose="020B0604020202020204" pitchFamily="34" charset="0"/>
              </a:rPr>
              <a:t>Learning </a:t>
            </a:r>
          </a:p>
          <a:p>
            <a:pPr marL="0" indent="0">
              <a:lnSpc>
                <a:spcPct val="100000"/>
              </a:lnSpc>
              <a:spcBef>
                <a:spcPts val="0"/>
              </a:spcBef>
              <a:buNone/>
            </a:pPr>
            <a:endParaRPr lang="en-US" sz="1800" dirty="0">
              <a:latin typeface="Arial" panose="020B0604020202020204" pitchFamily="34" charset="0"/>
              <a:ea typeface="ＭＳ Ｐゴシック" charset="0"/>
              <a:cs typeface="Arial" panose="020B0604020202020204" pitchFamily="34" charset="0"/>
            </a:endParaRPr>
          </a:p>
          <a:p>
            <a:pPr marL="0" lvl="0" indent="0">
              <a:lnSpc>
                <a:spcPct val="100000"/>
              </a:lnSpc>
              <a:spcBef>
                <a:spcPts val="0"/>
              </a:spcBef>
              <a:buNone/>
            </a:pPr>
            <a:r>
              <a:rPr lang="en-US" sz="1800" b="1" dirty="0">
                <a:latin typeface="Arial" panose="020B0604020202020204" pitchFamily="34" charset="0"/>
                <a:cs typeface="Arial" panose="020B0604020202020204" pitchFamily="34" charset="0"/>
              </a:rPr>
              <a:t>Better sleep is linked to:</a:t>
            </a:r>
          </a:p>
          <a:p>
            <a:pPr lvl="0">
              <a:lnSpc>
                <a:spcPct val="100000"/>
              </a:lnSpc>
              <a:spcBef>
                <a:spcPts val="0"/>
              </a:spcBef>
            </a:pPr>
            <a:r>
              <a:rPr lang="en-US" sz="1800" dirty="0">
                <a:latin typeface="Arial" panose="020B0604020202020204" pitchFamily="34" charset="0"/>
                <a:cs typeface="Arial" panose="020B0604020202020204" pitchFamily="34" charset="0"/>
              </a:rPr>
              <a:t>B</a:t>
            </a:r>
            <a:r>
              <a:rPr lang="en-US" sz="1600" dirty="0">
                <a:latin typeface="Arial" panose="020B0604020202020204" pitchFamily="34" charset="0"/>
                <a:cs typeface="Arial" panose="020B0604020202020204" pitchFamily="34" charset="0"/>
              </a:rPr>
              <a:t>etter physical health</a:t>
            </a:r>
          </a:p>
          <a:p>
            <a:pPr lvl="0">
              <a:lnSpc>
                <a:spcPct val="100000"/>
              </a:lnSpc>
              <a:spcBef>
                <a:spcPts val="0"/>
              </a:spcBef>
            </a:pPr>
            <a:r>
              <a:rPr lang="en-US" sz="1600" dirty="0">
                <a:latin typeface="Arial" panose="020B0604020202020204" pitchFamily="34" charset="0"/>
                <a:cs typeface="Arial" panose="020B0604020202020204" pitchFamily="34" charset="0"/>
              </a:rPr>
              <a:t>Productivity</a:t>
            </a:r>
          </a:p>
          <a:p>
            <a:pPr lvl="0">
              <a:lnSpc>
                <a:spcPct val="100000"/>
              </a:lnSpc>
              <a:spcBef>
                <a:spcPts val="0"/>
              </a:spcBef>
            </a:pPr>
            <a:r>
              <a:rPr lang="en-US" sz="1600" dirty="0">
                <a:latin typeface="Arial" panose="020B0604020202020204" pitchFamily="34" charset="0"/>
                <a:cs typeface="Arial" panose="020B0604020202020204" pitchFamily="34" charset="0"/>
              </a:rPr>
              <a:t>Creativity</a:t>
            </a:r>
          </a:p>
          <a:p>
            <a:pPr lvl="0">
              <a:lnSpc>
                <a:spcPct val="100000"/>
              </a:lnSpc>
              <a:spcBef>
                <a:spcPts val="0"/>
              </a:spcBef>
            </a:pPr>
            <a:r>
              <a:rPr lang="en-US" sz="1600" dirty="0">
                <a:latin typeface="Arial" panose="020B0604020202020204" pitchFamily="34" charset="0"/>
                <a:cs typeface="Arial" panose="020B0604020202020204" pitchFamily="34" charset="0"/>
              </a:rPr>
              <a:t>Concentration </a:t>
            </a:r>
          </a:p>
          <a:p>
            <a:pPr lvl="0">
              <a:lnSpc>
                <a:spcPct val="100000"/>
              </a:lnSpc>
              <a:spcBef>
                <a:spcPts val="0"/>
              </a:spcBef>
            </a:pPr>
            <a:r>
              <a:rPr lang="en-US" sz="1600" dirty="0">
                <a:latin typeface="Arial" panose="020B0604020202020204" pitchFamily="34" charset="0"/>
                <a:cs typeface="Arial" panose="020B0604020202020204" pitchFamily="34" charset="0"/>
              </a:rPr>
              <a:t>Optimism</a:t>
            </a:r>
          </a:p>
          <a:p>
            <a:pPr lvl="0">
              <a:lnSpc>
                <a:spcPct val="100000"/>
              </a:lnSpc>
              <a:spcBef>
                <a:spcPts val="0"/>
              </a:spcBef>
            </a:pPr>
            <a:r>
              <a:rPr lang="en-US" sz="1600" dirty="0">
                <a:latin typeface="Arial" panose="020B0604020202020204" pitchFamily="34" charset="0"/>
                <a:cs typeface="Arial" panose="020B0604020202020204" pitchFamily="34" charset="0"/>
              </a:rPr>
              <a:t>Frustration tolerance</a:t>
            </a:r>
          </a:p>
          <a:p>
            <a:pPr marL="0" indent="0">
              <a:lnSpc>
                <a:spcPct val="100000"/>
              </a:lnSpc>
              <a:spcBef>
                <a:spcPts val="0"/>
              </a:spcBef>
              <a:buNone/>
            </a:pPr>
            <a:endParaRPr lang="en-US" sz="1800" dirty="0">
              <a:latin typeface="Arial" panose="020B0604020202020204" pitchFamily="34" charset="0"/>
              <a:ea typeface="ＭＳ Ｐゴシック" charset="0"/>
              <a:cs typeface="Arial" panose="020B0604020202020204" pitchFamily="34"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948"/>
            <a:ext cx="9143999" cy="1191237"/>
          </a:xfrm>
          <a:prstGeom prst="rect">
            <a:avLst/>
          </a:prstGeom>
        </p:spPr>
      </p:pic>
      <p:pic>
        <p:nvPicPr>
          <p:cNvPr id="5" name="Picture 2" descr="S:\MBRT\MBRT Curriculum\MBRT Training Materials\MBRT Media\Pictures\My Pictures\Picture4.jpg"/>
          <p:cNvPicPr>
            <a:picLocks noChangeAspect="1" noChangeArrowheads="1"/>
          </p:cNvPicPr>
          <p:nvPr/>
        </p:nvPicPr>
        <p:blipFill rotWithShape="1">
          <a:blip r:embed="rId4">
            <a:extLst>
              <a:ext uri="{28A0092B-C50C-407E-A947-70E740481C1C}">
                <a14:useLocalDpi xmlns:a14="http://schemas.microsoft.com/office/drawing/2010/main" val="0"/>
              </a:ext>
            </a:extLst>
          </a:blip>
          <a:srcRect t="2174"/>
          <a:stretch/>
        </p:blipFill>
        <p:spPr bwMode="auto">
          <a:xfrm>
            <a:off x="4368800" y="3421808"/>
            <a:ext cx="4582542" cy="2910962"/>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0" y="-23052"/>
            <a:ext cx="9144000" cy="1191237"/>
            <a:chOff x="-9633285" y="1601170"/>
            <a:chExt cx="9144000" cy="1191237"/>
          </a:xfrm>
        </p:grpSpPr>
        <p:sp>
          <p:nvSpPr>
            <p:cNvPr id="8"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Bef>
                  <a:spcPct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lang="en-US" dirty="0"/>
            </a:p>
            <a:p>
              <a:pPr algn="ctr" defTabSz="914400">
                <a:spcBef>
                  <a:spcPct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Stress Control (CG -0SC )</a:t>
              </a:r>
              <a:endParaRPr lang="en-US" sz="3600" b="0" i="1" u="none" strike="noStrike" kern="1200" cap="none" spc="0" normalizeH="0" baseline="0" noProof="0" dirty="0">
                <a:ln>
                  <a:noFill/>
                </a:ln>
                <a:effectLst/>
                <a:uLnTx/>
                <a:uFillTx/>
                <a:latin typeface="Bahnschrift SemiLight Condensed"/>
              </a:endParaRPr>
            </a:p>
          </p:txBody>
        </p:sp>
        <p:grpSp>
          <p:nvGrpSpPr>
            <p:cNvPr id="9" name="Group 8"/>
            <p:cNvGrpSpPr/>
            <p:nvPr/>
          </p:nvGrpSpPr>
          <p:grpSpPr>
            <a:xfrm>
              <a:off x="-7813493" y="1786199"/>
              <a:ext cx="896528" cy="915114"/>
              <a:chOff x="-914400" y="1752600"/>
              <a:chExt cx="816935" cy="816935"/>
            </a:xfrm>
          </p:grpSpPr>
          <p:sp>
            <p:nvSpPr>
              <p:cNvPr id="14" name="Oval 13"/>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5" name="Picture 14"/>
              <p:cNvPicPr>
                <a:picLocks noChangeAspect="1"/>
              </p:cNvPicPr>
              <p:nvPr/>
            </p:nvPicPr>
            <p:blipFill>
              <a:blip r:embed="rId5">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10" name="Group 9"/>
            <p:cNvGrpSpPr/>
            <p:nvPr/>
          </p:nvGrpSpPr>
          <p:grpSpPr>
            <a:xfrm>
              <a:off x="-8699263" y="1786199"/>
              <a:ext cx="883997" cy="877900"/>
              <a:chOff x="9134475" y="914400"/>
              <a:chExt cx="883997" cy="877900"/>
            </a:xfrm>
          </p:grpSpPr>
          <p:sp>
            <p:nvSpPr>
              <p:cNvPr id="12" name="Oval 11"/>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6">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984374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406628"/>
            <a:ext cx="8210868" cy="602829"/>
          </a:xfrm>
        </p:spPr>
        <p:txBody>
          <a:bodyPr lIns="0" tIns="0" rIns="0" bIns="0" anchor="b" anchorCtr="0"/>
          <a:lstStyle/>
          <a:p>
            <a:pPr algn="l" eaLnBrk="1" hangingPunct="1"/>
            <a:r>
              <a:rPr lang="en-US" sz="3600" b="1" dirty="0">
                <a:latin typeface="Times New Roman" pitchFamily="18" charset="0"/>
                <a:cs typeface="Times New Roman" pitchFamily="18" charset="0"/>
              </a:rPr>
              <a:t>Poor Sleep is Associated With:</a:t>
            </a:r>
          </a:p>
        </p:txBody>
      </p:sp>
      <p:sp>
        <p:nvSpPr>
          <p:cNvPr id="7171" name="Rectangle 3"/>
          <p:cNvSpPr>
            <a:spLocks noGrp="1" noChangeArrowheads="1"/>
          </p:cNvSpPr>
          <p:nvPr>
            <p:ph type="body" sz="half" idx="4294967295"/>
          </p:nvPr>
        </p:nvSpPr>
        <p:spPr>
          <a:xfrm>
            <a:off x="495300" y="2247900"/>
            <a:ext cx="8248968" cy="3647440"/>
          </a:xfrm>
        </p:spPr>
        <p:txBody>
          <a:bodyPr numCol="2">
            <a:normAutofit lnSpcReduction="10000"/>
          </a:bodyPr>
          <a:lstStyle/>
          <a:p>
            <a:pPr marL="0" indent="0">
              <a:lnSpc>
                <a:spcPct val="100000"/>
              </a:lnSpc>
              <a:spcBef>
                <a:spcPts val="0"/>
              </a:spcBef>
              <a:buNone/>
            </a:pPr>
            <a:r>
              <a:rPr lang="en-US" sz="1800" b="1" dirty="0">
                <a:latin typeface="Arial" panose="020B0604020202020204" pitchFamily="34" charset="0"/>
                <a:cs typeface="Arial" panose="020B0604020202020204" pitchFamily="34" charset="0"/>
              </a:rPr>
              <a:t>Cognitive &amp; other impairments</a:t>
            </a:r>
            <a:r>
              <a:rPr lang="en-US" sz="1800" dirty="0">
                <a:latin typeface="Arial" panose="020B0604020202020204" pitchFamily="34" charset="0"/>
                <a:cs typeface="Arial" panose="020B0604020202020204" pitchFamily="34" charset="0"/>
              </a:rPr>
              <a:t>: 	</a:t>
            </a:r>
          </a:p>
          <a:p>
            <a:pPr lvl="1">
              <a:lnSpc>
                <a:spcPct val="100000"/>
              </a:lnSpc>
              <a:spcBef>
                <a:spcPts val="0"/>
              </a:spcBef>
            </a:pPr>
            <a:r>
              <a:rPr lang="en-US" sz="1600" dirty="0">
                <a:latin typeface="Arial" panose="020B0604020202020204" pitchFamily="34" charset="0"/>
                <a:cs typeface="Arial" panose="020B0604020202020204" pitchFamily="34" charset="0"/>
              </a:rPr>
              <a:t>Learning, attention, alertness, reasoning, problem solving &amp; decision-making during complex tasks and evolutions</a:t>
            </a:r>
          </a:p>
          <a:p>
            <a:pPr lvl="1">
              <a:lnSpc>
                <a:spcPct val="100000"/>
              </a:lnSpc>
              <a:spcBef>
                <a:spcPts val="0"/>
              </a:spcBef>
            </a:pPr>
            <a:r>
              <a:rPr lang="en-US" sz="1600" dirty="0">
                <a:latin typeface="Arial" panose="020B0604020202020204" pitchFamily="34" charset="0"/>
                <a:cs typeface="Arial" panose="020B0604020202020204" pitchFamily="34" charset="0"/>
              </a:rPr>
              <a:t>Reaction time</a:t>
            </a:r>
          </a:p>
          <a:p>
            <a:pPr lvl="1">
              <a:lnSpc>
                <a:spcPct val="100000"/>
              </a:lnSpc>
              <a:spcBef>
                <a:spcPts val="0"/>
              </a:spcBef>
            </a:pPr>
            <a:r>
              <a:rPr lang="en-US" sz="1600" dirty="0">
                <a:latin typeface="Arial" panose="020B0604020202020204" pitchFamily="34" charset="0"/>
                <a:cs typeface="Arial" panose="020B0604020202020204" pitchFamily="34" charset="0"/>
              </a:rPr>
              <a:t>Moral reasoning, judgment</a:t>
            </a:r>
          </a:p>
          <a:p>
            <a:pPr marL="0" indent="0">
              <a:lnSpc>
                <a:spcPct val="100000"/>
              </a:lnSpc>
              <a:spcBef>
                <a:spcPts val="0"/>
              </a:spcBef>
              <a:buNone/>
            </a:pPr>
            <a:r>
              <a:rPr lang="en-US" sz="1400" dirty="0">
                <a:latin typeface="Arial" panose="020B0604020202020204" pitchFamily="34" charset="0"/>
                <a:cs typeface="Arial" panose="020B0604020202020204" pitchFamily="34" charset="0"/>
              </a:rPr>
              <a:t> </a:t>
            </a:r>
          </a:p>
          <a:p>
            <a:pPr marL="0" indent="0">
              <a:lnSpc>
                <a:spcPct val="100000"/>
              </a:lnSpc>
              <a:spcBef>
                <a:spcPts val="0"/>
              </a:spcBef>
              <a:buNone/>
            </a:pPr>
            <a:r>
              <a:rPr lang="en-US" sz="1800" b="1" dirty="0">
                <a:latin typeface="Arial" panose="020B0604020202020204" pitchFamily="34" charset="0"/>
                <a:cs typeface="Arial" panose="020B0604020202020204" pitchFamily="34" charset="0"/>
              </a:rPr>
              <a:t>Physical health problems:</a:t>
            </a:r>
            <a:endParaRPr lang="en-US" sz="1800" dirty="0">
              <a:latin typeface="Arial" panose="020B0604020202020204" pitchFamily="34" charset="0"/>
              <a:cs typeface="Arial" panose="020B0604020202020204" pitchFamily="34" charset="0"/>
            </a:endParaRPr>
          </a:p>
          <a:p>
            <a:pPr lvl="1">
              <a:lnSpc>
                <a:spcPct val="100000"/>
              </a:lnSpc>
              <a:spcBef>
                <a:spcPts val="0"/>
              </a:spcBef>
            </a:pPr>
            <a:r>
              <a:rPr lang="en-US" sz="1600" dirty="0">
                <a:latin typeface="Arial" panose="020B0604020202020204" pitchFamily="34" charset="0"/>
                <a:cs typeface="Arial" panose="020B0604020202020204" pitchFamily="34" charset="0"/>
              </a:rPr>
              <a:t>Heart disease, heart attacks, &amp; heart failure</a:t>
            </a:r>
          </a:p>
          <a:p>
            <a:pPr lvl="1">
              <a:lnSpc>
                <a:spcPct val="100000"/>
              </a:lnSpc>
              <a:spcBef>
                <a:spcPts val="0"/>
              </a:spcBef>
            </a:pPr>
            <a:r>
              <a:rPr lang="en-US" sz="1600" dirty="0">
                <a:latin typeface="Arial" panose="020B0604020202020204" pitchFamily="34" charset="0"/>
                <a:cs typeface="Arial" panose="020B0604020202020204" pitchFamily="34" charset="0"/>
              </a:rPr>
              <a:t>High blood pressure</a:t>
            </a:r>
          </a:p>
          <a:p>
            <a:pPr lvl="1">
              <a:lnSpc>
                <a:spcPct val="100000"/>
              </a:lnSpc>
              <a:spcBef>
                <a:spcPts val="0"/>
              </a:spcBef>
            </a:pPr>
            <a:r>
              <a:rPr lang="en-US" sz="1600" dirty="0">
                <a:latin typeface="Arial" panose="020B0604020202020204" pitchFamily="34" charset="0"/>
                <a:cs typeface="Arial" panose="020B0604020202020204" pitchFamily="34" charset="0"/>
              </a:rPr>
              <a:t>Diabetes</a:t>
            </a:r>
          </a:p>
          <a:p>
            <a:pPr lvl="1">
              <a:lnSpc>
                <a:spcPct val="100000"/>
              </a:lnSpc>
              <a:spcBef>
                <a:spcPts val="0"/>
              </a:spcBef>
            </a:pPr>
            <a:r>
              <a:rPr lang="en-US" sz="1600" dirty="0">
                <a:latin typeface="Arial" panose="020B0604020202020204" pitchFamily="34" charset="0"/>
                <a:cs typeface="Arial" panose="020B0604020202020204" pitchFamily="34" charset="0"/>
              </a:rPr>
              <a:t>Stroke</a:t>
            </a:r>
          </a:p>
          <a:p>
            <a:pPr lvl="1">
              <a:lnSpc>
                <a:spcPct val="100000"/>
              </a:lnSpc>
              <a:spcBef>
                <a:spcPts val="0"/>
              </a:spcBef>
            </a:pPr>
            <a:r>
              <a:rPr lang="en-US" sz="1600" dirty="0">
                <a:latin typeface="Arial" panose="020B0604020202020204" pitchFamily="34" charset="0"/>
                <a:cs typeface="Arial" panose="020B0604020202020204" pitchFamily="34" charset="0"/>
              </a:rPr>
              <a:t>Obesity</a:t>
            </a:r>
          </a:p>
          <a:p>
            <a:pPr lvl="1">
              <a:lnSpc>
                <a:spcPct val="100000"/>
              </a:lnSpc>
              <a:spcBef>
                <a:spcPts val="0"/>
              </a:spcBef>
            </a:pPr>
            <a:r>
              <a:rPr lang="en-US" sz="1600" dirty="0">
                <a:latin typeface="Arial" panose="020B0604020202020204" pitchFamily="34" charset="0"/>
                <a:cs typeface="Arial" panose="020B0604020202020204" pitchFamily="34" charset="0"/>
              </a:rPr>
              <a:t>Pain</a:t>
            </a:r>
          </a:p>
          <a:p>
            <a:pPr marL="0" indent="0">
              <a:lnSpc>
                <a:spcPct val="100000"/>
              </a:lnSpc>
              <a:spcBef>
                <a:spcPts val="0"/>
              </a:spcBef>
              <a:buNone/>
            </a:pPr>
            <a:endParaRPr lang="en-US" sz="1600" dirty="0">
              <a:latin typeface="Arial" panose="020B0604020202020204" pitchFamily="34" charset="0"/>
              <a:cs typeface="Arial" panose="020B0604020202020204" pitchFamily="34" charset="0"/>
            </a:endParaRPr>
          </a:p>
          <a:p>
            <a:pPr marL="0" indent="0">
              <a:lnSpc>
                <a:spcPct val="100000"/>
              </a:lnSpc>
              <a:spcBef>
                <a:spcPts val="0"/>
              </a:spcBef>
              <a:buNone/>
            </a:pPr>
            <a:r>
              <a:rPr lang="en-US" sz="1800" b="1" dirty="0">
                <a:latin typeface="Arial" panose="020B0604020202020204" pitchFamily="34" charset="0"/>
                <a:cs typeface="Arial" panose="020B0604020202020204" pitchFamily="34" charset="0"/>
              </a:rPr>
              <a:t>  Injuries, accidents, &amp; occupational</a:t>
            </a:r>
          </a:p>
          <a:p>
            <a:pPr marL="0" indent="0">
              <a:lnSpc>
                <a:spcPct val="100000"/>
              </a:lnSpc>
              <a:spcBef>
                <a:spcPts val="0"/>
              </a:spcBef>
              <a:buNone/>
            </a:pPr>
            <a:r>
              <a:rPr lang="en-US" sz="1800" b="1" dirty="0">
                <a:latin typeface="Arial" panose="020B0604020202020204" pitchFamily="34" charset="0"/>
                <a:cs typeface="Arial" panose="020B0604020202020204" pitchFamily="34" charset="0"/>
              </a:rPr>
              <a:t>  hazards:</a:t>
            </a:r>
          </a:p>
          <a:p>
            <a:pPr lvl="1">
              <a:lnSpc>
                <a:spcPct val="100000"/>
              </a:lnSpc>
              <a:spcBef>
                <a:spcPts val="0"/>
              </a:spcBef>
            </a:pPr>
            <a:r>
              <a:rPr lang="en-US" sz="1600" dirty="0">
                <a:latin typeface="Arial" panose="020B0604020202020204" pitchFamily="34" charset="0"/>
                <a:cs typeface="Arial" panose="020B0604020202020204" pitchFamily="34" charset="0"/>
              </a:rPr>
              <a:t>Impact on readiness</a:t>
            </a:r>
          </a:p>
          <a:p>
            <a:pPr lvl="1">
              <a:lnSpc>
                <a:spcPct val="100000"/>
              </a:lnSpc>
              <a:spcBef>
                <a:spcPts val="0"/>
              </a:spcBef>
            </a:pPr>
            <a:r>
              <a:rPr lang="en-US" sz="1600" dirty="0">
                <a:latin typeface="Arial" panose="020B0604020202020204" pitchFamily="34" charset="0"/>
                <a:cs typeface="Arial" panose="020B0604020202020204" pitchFamily="34" charset="0"/>
              </a:rPr>
              <a:t>Medical errors, mishaps</a:t>
            </a:r>
          </a:p>
          <a:p>
            <a:pPr lvl="1">
              <a:lnSpc>
                <a:spcPct val="100000"/>
              </a:lnSpc>
              <a:spcBef>
                <a:spcPts val="0"/>
              </a:spcBef>
            </a:pPr>
            <a:r>
              <a:rPr lang="en-US" sz="1600" dirty="0">
                <a:latin typeface="Arial" panose="020B0604020202020204" pitchFamily="34" charset="0"/>
                <a:cs typeface="Arial" panose="020B0604020202020204" pitchFamily="34" charset="0"/>
              </a:rPr>
              <a:t>Impaired driving</a:t>
            </a:r>
          </a:p>
          <a:p>
            <a:pPr marL="0" indent="0">
              <a:lnSpc>
                <a:spcPct val="100000"/>
              </a:lnSpc>
              <a:spcBef>
                <a:spcPts val="0"/>
              </a:spcBef>
              <a:buNone/>
            </a:pPr>
            <a:endParaRPr lang="en-US" sz="1800" dirty="0">
              <a:latin typeface="Arial" panose="020B0604020202020204" pitchFamily="34" charset="0"/>
              <a:cs typeface="Arial" panose="020B0604020202020204" pitchFamily="34" charset="0"/>
            </a:endParaRPr>
          </a:p>
          <a:p>
            <a:pPr marL="0" indent="0">
              <a:lnSpc>
                <a:spcPct val="100000"/>
              </a:lnSpc>
              <a:spcBef>
                <a:spcPts val="0"/>
              </a:spcBef>
              <a:buNone/>
            </a:pPr>
            <a:r>
              <a:rPr lang="en-US" sz="1800" b="1" dirty="0">
                <a:latin typeface="Arial" panose="020B0604020202020204" pitchFamily="34" charset="0"/>
                <a:cs typeface="Arial" panose="020B0604020202020204" pitchFamily="34" charset="0"/>
              </a:rPr>
              <a:t>  Psychological health problems:</a:t>
            </a:r>
            <a:endParaRPr lang="en-US" sz="1800" dirty="0">
              <a:latin typeface="Arial" panose="020B0604020202020204" pitchFamily="34" charset="0"/>
              <a:cs typeface="Arial" panose="020B0604020202020204" pitchFamily="34" charset="0"/>
            </a:endParaRPr>
          </a:p>
          <a:p>
            <a:pPr lvl="1">
              <a:lnSpc>
                <a:spcPct val="100000"/>
              </a:lnSpc>
              <a:spcBef>
                <a:spcPts val="0"/>
              </a:spcBef>
            </a:pPr>
            <a:r>
              <a:rPr lang="en-US" sz="1600" dirty="0">
                <a:latin typeface="Arial" panose="020B0604020202020204" pitchFamily="34" charset="0"/>
                <a:cs typeface="Arial" panose="020B0604020202020204" pitchFamily="34" charset="0"/>
              </a:rPr>
              <a:t>Symptom of many diagnoses</a:t>
            </a:r>
          </a:p>
          <a:p>
            <a:pPr lvl="1">
              <a:lnSpc>
                <a:spcPct val="100000"/>
              </a:lnSpc>
              <a:spcBef>
                <a:spcPts val="0"/>
              </a:spcBef>
            </a:pPr>
            <a:r>
              <a:rPr lang="en-US" sz="1600" dirty="0">
                <a:latin typeface="Arial" panose="020B0604020202020204" pitchFamily="34" charset="0"/>
                <a:cs typeface="Arial" panose="020B0604020202020204" pitchFamily="34" charset="0"/>
              </a:rPr>
              <a:t>Depression, PTSD</a:t>
            </a:r>
          </a:p>
          <a:p>
            <a:pPr lvl="1">
              <a:lnSpc>
                <a:spcPct val="100000"/>
              </a:lnSpc>
              <a:spcBef>
                <a:spcPts val="0"/>
              </a:spcBef>
            </a:pPr>
            <a:r>
              <a:rPr lang="en-US" sz="1600" dirty="0">
                <a:latin typeface="Arial" panose="020B0604020202020204" pitchFamily="34" charset="0"/>
                <a:cs typeface="Arial" panose="020B0604020202020204" pitchFamily="34" charset="0"/>
              </a:rPr>
              <a:t>Suicide</a:t>
            </a:r>
          </a:p>
          <a:p>
            <a:pPr marL="0" indent="0">
              <a:lnSpc>
                <a:spcPct val="100000"/>
              </a:lnSpc>
              <a:spcBef>
                <a:spcPts val="0"/>
              </a:spcBef>
              <a:buNone/>
            </a:pPr>
            <a:endParaRPr lang="en-US" sz="1800" dirty="0">
              <a:latin typeface="Arial" panose="020B0604020202020204" pitchFamily="34" charset="0"/>
              <a:cs typeface="Arial" panose="020B0604020202020204" pitchFamily="34" charset="0"/>
            </a:endParaRPr>
          </a:p>
          <a:p>
            <a:pPr marL="0" indent="0">
              <a:buNone/>
            </a:pPr>
            <a:endParaRPr lang="en-US" sz="1800" dirty="0"/>
          </a:p>
          <a:p>
            <a:pPr marL="0" lvl="0" indent="0">
              <a:lnSpc>
                <a:spcPct val="100000"/>
              </a:lnSpc>
              <a:spcBef>
                <a:spcPts val="0"/>
              </a:spcBef>
              <a:buNone/>
            </a:pPr>
            <a:endParaRPr lang="en-US" sz="1800" b="1"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948"/>
            <a:ext cx="9143999" cy="1191237"/>
          </a:xfrm>
          <a:prstGeom prst="rect">
            <a:avLst/>
          </a:prstGeom>
        </p:spPr>
      </p:pic>
      <p:grpSp>
        <p:nvGrpSpPr>
          <p:cNvPr id="5" name="Group 4"/>
          <p:cNvGrpSpPr/>
          <p:nvPr/>
        </p:nvGrpSpPr>
        <p:grpSpPr>
          <a:xfrm>
            <a:off x="0" y="-23052"/>
            <a:ext cx="9144000" cy="1191237"/>
            <a:chOff x="-9633285" y="1601170"/>
            <a:chExt cx="9144000" cy="1191237"/>
          </a:xfrm>
        </p:grpSpPr>
        <p:sp>
          <p:nvSpPr>
            <p:cNvPr id="6"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Bef>
                  <a:spcPct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lang="en-US"/>
            </a:p>
            <a:p>
              <a:pPr algn="ctr" defTabSz="914400">
                <a:spcBef>
                  <a:spcPct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Stress Control (CG -0SC )</a:t>
              </a:r>
              <a:endParaRPr lang="en-US" sz="3600" b="0" i="1" u="none" strike="noStrike" kern="1200" cap="none" spc="0" normalizeH="0" baseline="0" noProof="0" dirty="0">
                <a:ln>
                  <a:noFill/>
                </a:ln>
                <a:effectLst/>
                <a:uLnTx/>
                <a:uFillTx/>
                <a:latin typeface="Bahnschrift SemiLight Condensed"/>
              </a:endParaRPr>
            </a:p>
          </p:txBody>
        </p:sp>
        <p:grpSp>
          <p:nvGrpSpPr>
            <p:cNvPr id="8" name="Group 7"/>
            <p:cNvGrpSpPr/>
            <p:nvPr/>
          </p:nvGrpSpPr>
          <p:grpSpPr>
            <a:xfrm>
              <a:off x="-7813493" y="1786199"/>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9" name="Group 8"/>
            <p:cNvGrpSpPr/>
            <p:nvPr/>
          </p:nvGrpSpPr>
          <p:grpSpPr>
            <a:xfrm>
              <a:off x="-8699263" y="1786199"/>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42566939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BC58FC0955A7F4A9586E53604F32D4A" ma:contentTypeVersion="4" ma:contentTypeDescription="Create a new document." ma:contentTypeScope="" ma:versionID="f62f1529c8eb32c25dd5e38fcbe47214">
  <xsd:schema xmlns:xsd="http://www.w3.org/2001/XMLSchema" xmlns:xs="http://www.w3.org/2001/XMLSchema" xmlns:p="http://schemas.microsoft.com/office/2006/metadata/properties" xmlns:ns2="bac90b65-dc96-4c73-9a2b-07c3d5daa757" xmlns:ns3="c340a06c-502f-4c8a-8b9b-1bd6218628f9" targetNamespace="http://schemas.microsoft.com/office/2006/metadata/properties" ma:root="true" ma:fieldsID="5985e1a8068d9bce7858b6ce7f6f472a" ns2:_="" ns3:_="">
    <xsd:import namespace="bac90b65-dc96-4c73-9a2b-07c3d5daa757"/>
    <xsd:import namespace="c340a06c-502f-4c8a-8b9b-1bd6218628f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c90b65-dc96-4c73-9a2b-07c3d5daa7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340a06c-502f-4c8a-8b9b-1bd6218628f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DDE077-30CB-45BE-9F72-727F79BE7CF5}">
  <ds:schemaRefs>
    <ds:schemaRef ds:uri="http://schemas.microsoft.com/office/2006/documentManagement/types"/>
    <ds:schemaRef ds:uri="6f8091ed-d9f2-4be0-a35d-4c4e211b84b7"/>
    <ds:schemaRef ds:uri="http://purl.org/dc/elements/1.1/"/>
    <ds:schemaRef ds:uri="http://purl.org/dc/terms/"/>
    <ds:schemaRef ds:uri="7f6ae94f-c899-4146-bf53-03d8a6dafe4a"/>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EF5A3662-F1E1-4829-A72F-B7137D4C92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c90b65-dc96-4c73-9a2b-07c3d5daa757"/>
    <ds:schemaRef ds:uri="c340a06c-502f-4c8a-8b9b-1bd6218628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8565BF5-0CA3-44B8-961D-8DD78FC2B8D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16769</TotalTime>
  <Words>4981</Words>
  <Application>Microsoft Office PowerPoint</Application>
  <PresentationFormat>On-screen Show (4:3)</PresentationFormat>
  <Paragraphs>575</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Experiential:  Mindfulness Practice  </vt:lpstr>
      <vt:lpstr> Healthy Behaviors: Sleep, Nutrition &amp; Physical Fitness </vt:lpstr>
      <vt:lpstr>Learning Objectives </vt:lpstr>
      <vt:lpstr>Optimal Performance</vt:lpstr>
      <vt:lpstr>Bottom Line For Good Health </vt:lpstr>
      <vt:lpstr>Total Force Wellness  </vt:lpstr>
      <vt:lpstr>Barriers to Optimal Performance</vt:lpstr>
      <vt:lpstr>Sleep: Why Do I Need It?</vt:lpstr>
      <vt:lpstr>Poor Sleep is Associated With:</vt:lpstr>
      <vt:lpstr>Sleep in the Digital Age</vt:lpstr>
      <vt:lpstr>Train Yourself to Sleep Better</vt:lpstr>
      <vt:lpstr>Nutrition: Fueling For Performance </vt:lpstr>
      <vt:lpstr>Physical or Emotional Hunger?</vt:lpstr>
      <vt:lpstr>Eat Smarter</vt:lpstr>
      <vt:lpstr>Physical Fitness</vt:lpstr>
      <vt:lpstr>Maintaining Your Physical Fitness</vt:lpstr>
      <vt:lpstr>Exercise:  SMART Goals   </vt:lpstr>
      <vt:lpstr>   </vt:lpstr>
    </vt:vector>
  </TitlesOfParts>
  <Company>DHA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Behaviors</dc:title>
  <dc:creator>Bardales, Melissa A. CTR</dc:creator>
  <cp:lastModifiedBy>Atadero, Robert M CIV USCG BASE KETCHIKAN (USA)</cp:lastModifiedBy>
  <cp:revision>217</cp:revision>
  <dcterms:created xsi:type="dcterms:W3CDTF">2020-04-15T20:08:47Z</dcterms:created>
  <dcterms:modified xsi:type="dcterms:W3CDTF">2023-06-24T17:07:11Z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0x010100CBC58FC0955A7F4A9586E53604F32D4A</vt:lpwstr>
  </property>
</Properties>
</file>